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5"/>
    <p:sldMasterId id="214748373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Oswald Medium"/>
      <p:regular r:id="rId71"/>
      <p:bold r:id="rId72"/>
    </p:embeddedFont>
    <p:embeddedFont>
      <p:font typeface="Roboto Thin"/>
      <p:regular r:id="rId73"/>
      <p:bold r:id="rId74"/>
      <p:italic r:id="rId75"/>
      <p:boldItalic r:id="rId76"/>
    </p:embeddedFont>
    <p:embeddedFont>
      <p:font typeface="Roboto Medium"/>
      <p:regular r:id="rId77"/>
      <p:bold r:id="rId78"/>
      <p:italic r:id="rId79"/>
      <p:boldItalic r:id="rId80"/>
    </p:embeddedFont>
    <p:embeddedFont>
      <p:font typeface="Roboto"/>
      <p:regular r:id="rId81"/>
      <p:bold r:id="rId82"/>
      <p:italic r:id="rId83"/>
      <p:boldItalic r:id="rId84"/>
    </p:embeddedFont>
    <p:embeddedFont>
      <p:font typeface="Caveat"/>
      <p:regular r:id="rId85"/>
      <p:bold r:id="rId86"/>
    </p:embeddedFont>
    <p:embeddedFont>
      <p:font typeface="Inconsolata"/>
      <p:regular r:id="rId87"/>
      <p:bold r:id="rId88"/>
    </p:embeddedFont>
    <p:embeddedFont>
      <p:font typeface="Oswald Light"/>
      <p:regular r:id="rId89"/>
      <p:bold r:id="rId90"/>
    </p:embeddedFont>
    <p:embeddedFont>
      <p:font typeface="Inconsolata SemiBold"/>
      <p:regular r:id="rId91"/>
      <p:bold r:id="rId92"/>
    </p:embeddedFont>
    <p:embeddedFont>
      <p:font typeface="EB Garamond"/>
      <p:regular r:id="rId93"/>
      <p:bold r:id="rId94"/>
      <p:italic r:id="rId95"/>
      <p:boldItalic r:id="rId96"/>
    </p:embeddedFont>
    <p:embeddedFont>
      <p:font typeface="Roboto Light"/>
      <p:regular r:id="rId97"/>
      <p:bold r:id="rId98"/>
      <p:italic r:id="rId99"/>
      <p:boldItalic r:id="rId100"/>
    </p:embeddedFont>
    <p:embeddedFont>
      <p:font typeface="Oswald"/>
      <p:regular r:id="rId101"/>
      <p:bold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0524D8-A3F9-42C3-ADDC-C56E5F67F68E}">
  <a:tblStyle styleId="{A00524D8-A3F9-42C3-ADDC-C56E5F67F6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2" Type="http://schemas.openxmlformats.org/officeDocument/2006/relationships/font" Target="fonts/Oswald-bold.fntdata"/><Relationship Id="rId101" Type="http://schemas.openxmlformats.org/officeDocument/2006/relationships/font" Target="fonts/Oswald-regular.fntdata"/><Relationship Id="rId100" Type="http://schemas.openxmlformats.org/officeDocument/2006/relationships/font" Target="fonts/RobotoLight-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EBGaramond-italic.fntdata"/><Relationship Id="rId94" Type="http://schemas.openxmlformats.org/officeDocument/2006/relationships/font" Target="fonts/EBGaramond-bold.fntdata"/><Relationship Id="rId97" Type="http://schemas.openxmlformats.org/officeDocument/2006/relationships/font" Target="fonts/RobotoLight-regular.fntdata"/><Relationship Id="rId96" Type="http://schemas.openxmlformats.org/officeDocument/2006/relationships/font" Target="fonts/EBGaramond-boldItalic.fntdata"/><Relationship Id="rId11" Type="http://schemas.openxmlformats.org/officeDocument/2006/relationships/slide" Target="slides/slide4.xml"/><Relationship Id="rId99" Type="http://schemas.openxmlformats.org/officeDocument/2006/relationships/font" Target="fonts/RobotoLight-italic.fntdata"/><Relationship Id="rId10" Type="http://schemas.openxmlformats.org/officeDocument/2006/relationships/slide" Target="slides/slide3.xml"/><Relationship Id="rId98" Type="http://schemas.openxmlformats.org/officeDocument/2006/relationships/font" Target="fonts/RobotoLight-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InconsolataSemiBold-regular.fntdata"/><Relationship Id="rId90" Type="http://schemas.openxmlformats.org/officeDocument/2006/relationships/font" Target="fonts/OswaldLight-bold.fntdata"/><Relationship Id="rId93" Type="http://schemas.openxmlformats.org/officeDocument/2006/relationships/font" Target="fonts/EBGaramond-regular.fntdata"/><Relationship Id="rId92" Type="http://schemas.openxmlformats.org/officeDocument/2006/relationships/font" Target="fonts/InconsolataSemiBol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Roboto-boldItalic.fntdata"/><Relationship Id="rId83" Type="http://schemas.openxmlformats.org/officeDocument/2006/relationships/font" Target="fonts/Roboto-italic.fntdata"/><Relationship Id="rId86" Type="http://schemas.openxmlformats.org/officeDocument/2006/relationships/font" Target="fonts/Caveat-bold.fntdata"/><Relationship Id="rId85" Type="http://schemas.openxmlformats.org/officeDocument/2006/relationships/font" Target="fonts/Caveat-regular.fntdata"/><Relationship Id="rId88" Type="http://schemas.openxmlformats.org/officeDocument/2006/relationships/font" Target="fonts/Inconsolata-bold.fntdata"/><Relationship Id="rId87" Type="http://schemas.openxmlformats.org/officeDocument/2006/relationships/font" Target="fonts/Inconsolata-regular.fntdata"/><Relationship Id="rId89" Type="http://schemas.openxmlformats.org/officeDocument/2006/relationships/font" Target="fonts/OswaldLight-regular.fntdata"/><Relationship Id="rId80" Type="http://schemas.openxmlformats.org/officeDocument/2006/relationships/font" Target="fonts/RobotoMedium-boldItalic.fntdata"/><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Thin-regular.fntdata"/><Relationship Id="rId72" Type="http://schemas.openxmlformats.org/officeDocument/2006/relationships/font" Target="fonts/OswaldMedium-bold.fntdata"/><Relationship Id="rId75" Type="http://schemas.openxmlformats.org/officeDocument/2006/relationships/font" Target="fonts/RobotoThin-italic.fntdata"/><Relationship Id="rId74" Type="http://schemas.openxmlformats.org/officeDocument/2006/relationships/font" Target="fonts/RobotoThin-bold.fntdata"/><Relationship Id="rId77" Type="http://schemas.openxmlformats.org/officeDocument/2006/relationships/font" Target="fonts/RobotoMedium-regular.fntdata"/><Relationship Id="rId76" Type="http://schemas.openxmlformats.org/officeDocument/2006/relationships/font" Target="fonts/RobotoThin-boldItalic.fntdata"/><Relationship Id="rId79" Type="http://schemas.openxmlformats.org/officeDocument/2006/relationships/font" Target="fonts/RobotoMedium-italic.fntdata"/><Relationship Id="rId78" Type="http://schemas.openxmlformats.org/officeDocument/2006/relationships/font" Target="fonts/RobotoMedium-bold.fntdata"/><Relationship Id="rId71" Type="http://schemas.openxmlformats.org/officeDocument/2006/relationships/font" Target="fonts/OswaldMedium-regular.fntdata"/><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round.tensorflow.org/#activation=sigmoid&amp;batchSize=10&amp;dataset=gauss&amp;regDataset=reg-plane&amp;learningRate=0.03&amp;regularizationRate=0&amp;noise=0&amp;networkShape=1&amp;seed=0.10587&amp;showTestData=false&amp;discretize=true&amp;percTrainData=50&amp;x=true&amp;y=true&amp;xTimesY=false&amp;xSquared=false&amp;ySquared=false&amp;cosX=false&amp;sinX=false&amp;cosY=false&amp;sinY=false&amp;collectStats=false&amp;problem=classification&amp;initZero=false&amp;hideText=false&amp;discretize_hide=true&amp;regularization_hide=true&amp;learningRate_hide=true&amp;regularizationRate_hide=true&amp;percTrainData_hide=true&amp;showTestData_hide=true&amp;noise_hide=true&amp;batchSize_hide=true"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2e090a8770_0_2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2e090a8770_0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2e090a8770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2e090a8770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2e090a8770_0_2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2e090a8770_0_2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2e090a8770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2e090a8770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t/>
            </a:r>
            <a:endParaRPr b="1">
              <a:solidFill>
                <a:srgbClr val="FF0000"/>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2e090a8770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2e090a8770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2e090a8770_0_2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2e090a8770_0_2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1.3 Students Do: Working Through the Logistics (15 min)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2e090a8770_0_2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2e090a8770_0_2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2e090a8770_0_2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2e090a8770_0_2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1.4 Review: Picking Our Brains on Neural Networks (10 min)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12e090a8770_0_2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12e090a8770_0_2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2.1 Instructor Do: Perceptron, the Computational Neuron (10 min)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2e090a8770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2e090a8770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2e090a8770_0_2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2e090a8770_0_2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2e090a8770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2e090a8770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2e090a8770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2e090a8770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12e090a8770_0_2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12e090a8770_0_2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2e090a8770_0_2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2e090a8770_0_2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e090a8770_0_2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e090a8770_0_2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12e090a8770_0_2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12e090a8770_0_2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2e090a8770_0_2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2e090a8770_0_2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2e090a877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2e090a877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2e090a8770_0_2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2e090a8770_0_2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2e090a8770_0_2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2e090a8770_0_2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12e090a8770_0_2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12e090a8770_0_2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2e090a8770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2e090a8770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1.1 Instructor Do: Surfing the Neural Net (5 min)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2e090a8770_0_2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2e090a8770_0_2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12e090a8770_0_2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12e090a8770_0_2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2e090a8770_0_2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12e090a8770_0_2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12e090a8770_0_2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12e090a8770_0_2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2e090a8770_0_2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12e090a8770_0_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12e090a8770_0_2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12e090a8770_0_2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2e090a8770_0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2e090a8770_0_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12e090a8770_0_2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12e090a8770_0_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12e090a8770_0_2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12e090a8770_0_2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12e090a8770_0_2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12e090a8770_0_2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2e090a8770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2e090a8770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12e090a8770_0_2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12e090a8770_0_2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12e090a8770_0_2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12e090a8770_0_2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12e090a8770_0_2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12e090a8770_0_2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12e090a8770_0_2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12e090a8770_0_2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12e090a8770_0_2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12e090a8770_0_2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12e090a8770_0_2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12e090a8770_0_2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12e090a8770_0_2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12e090a8770_0_2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2e090a8770_0_2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12e090a8770_0_2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12e090a8770_0_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12e090a8770_0_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2e090a8770_0_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2e090a8770_0_2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2.3 Everyone Do: Playing in TensorFlow Playground (15 min)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2e090a8770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2e090a8770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12e090a8770_0_2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12e090a8770_0_2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12e090a8770_0_2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12e090a8770_0_2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12e090a8770_0_2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12e090a8770_0_2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12e090a8770_0_2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12e090a8770_0_2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hlink"/>
                </a:solidFill>
                <a:highlight>
                  <a:srgbClr val="FFFFFF"/>
                </a:highlight>
                <a:uFill>
                  <a:noFill/>
                </a:uFill>
                <a:hlinkClick r:id="rId2"/>
              </a:rPr>
              <a:t>TensorFlow Playground</a:t>
            </a:r>
            <a:r>
              <a:rPr lang="en" sz="1200">
                <a:solidFill>
                  <a:srgbClr val="24292F"/>
                </a:solidFill>
                <a:highlight>
                  <a:srgbClr val="FFFFFF"/>
                </a:highlight>
              </a:rPr>
              <a: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12e090a8770_0_2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12e090a8770_0_2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12e090a8770_0_2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12e090a8770_0_2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2.4 Instructor Do: Setup Google Colab (15 min)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12e090a8770_0_2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12e090a8770_0_2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12e090a8770_0_2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12e090a8770_0_2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2.5 Instructor Do: Understanding the TensorFlow Neural Network Structure (15 min)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12e090a8770_0_2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12e090a8770_0_2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700">
                <a:solidFill>
                  <a:srgbClr val="24292F"/>
                </a:solidFill>
                <a:highlight>
                  <a:srgbClr val="FFFFFF"/>
                </a:highlight>
              </a:rPr>
              <a:t>Break</a:t>
            </a:r>
            <a:endParaRPr b="1" sz="170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12e090a8770_0_2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12e090a8770_0_2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3.1 Everyone Do: Work Through a Neural Network Workflow (20 minute)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2e090a8770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2e090a8770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12e090a8770_0_2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12e090a8770_0_2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3.2 Student Do: BYONNM—Build Your Own Neural Network Model (20 min)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12e090a8770_0_3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12e090a8770_0_3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12e090a8770_0_3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12e090a8770_0_3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3.3 Review: BYONNM—Build Your Own Neural Network Model (10 min)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12e090a8770_0_3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12e090a8770_0_3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3.4 Instructor Do: Debrief and End Class (5 min)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e090a8770_0_2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2e090a8770_0_2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2e090a8770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2e090a8770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12e090a8770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2e090a8770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png"/><Relationship Id="rId4"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 Id="rId4"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8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7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0.png"/><Relationship Id="rId4" Type="http://schemas.openxmlformats.org/officeDocument/2006/relationships/image" Target="../media/image5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8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8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rm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rm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rm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0" name="Shape 60"/>
        <p:cNvGrpSpPr/>
        <p:nvPr/>
      </p:nvGrpSpPr>
      <p:grpSpPr>
        <a:xfrm>
          <a:off x="0" y="0"/>
          <a:ext cx="0" cy="0"/>
          <a:chOff x="0" y="0"/>
          <a:chExt cx="0" cy="0"/>
        </a:xfrm>
      </p:grpSpPr>
      <p:sp>
        <p:nvSpPr>
          <p:cNvPr id="61" name="Google Shape;61;p1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64" name="Google Shape;64;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4"/>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 name="Google Shape;6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 name="Google Shape;67;p1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8" name="Google Shape;68;p14"/>
          <p:cNvSpPr txBox="1"/>
          <p:nvPr>
            <p:ph idx="3" type="subTitle"/>
          </p:nvPr>
        </p:nvSpPr>
        <p:spPr>
          <a:xfrm>
            <a:off x="25" y="131942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9" name="Google Shape;69;p1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idx="4" type="subTitle"/>
          </p:nvPr>
        </p:nvSpPr>
        <p:spPr>
          <a:xfrm>
            <a:off x="-12175" y="2004950"/>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3" name="Google Shape;73;p14"/>
          <p:cNvSpPr txBox="1"/>
          <p:nvPr>
            <p:ph idx="5" type="subTitle"/>
          </p:nvPr>
        </p:nvSpPr>
        <p:spPr>
          <a:xfrm>
            <a:off x="100" y="26952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4" name="Google Shape;74;p14"/>
          <p:cNvSpPr txBox="1"/>
          <p:nvPr>
            <p:ph idx="6" type="subTitle"/>
          </p:nvPr>
        </p:nvSpPr>
        <p:spPr>
          <a:xfrm>
            <a:off x="-12300" y="33855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5" name="Google Shape;75;p1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idx="7" type="subTitle"/>
          </p:nvPr>
        </p:nvSpPr>
        <p:spPr>
          <a:xfrm>
            <a:off x="0" y="4078300"/>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77" name="Google Shape;77;p14"/>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8" name="Google Shape;78;p14"/>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79" name="Google Shape;79;p14"/>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80" name="Google Shape;80;p14"/>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81" name="Google Shape;81;p14"/>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82" name="Shape 82"/>
        <p:cNvGrpSpPr/>
        <p:nvPr/>
      </p:nvGrpSpPr>
      <p:grpSpPr>
        <a:xfrm>
          <a:off x="0" y="0"/>
          <a:ext cx="0" cy="0"/>
          <a:chOff x="0" y="0"/>
          <a:chExt cx="0" cy="0"/>
        </a:xfrm>
      </p:grpSpPr>
      <p:sp>
        <p:nvSpPr>
          <p:cNvPr id="83" name="Google Shape;83;p1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 name="Google Shape;85;p15"/>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86" name="Google Shape;86;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 name="Google Shape;87;p15"/>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 name="Google Shape;88;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 name="Google Shape;89;p15"/>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0" name="Google Shape;90;p15"/>
          <p:cNvSpPr txBox="1"/>
          <p:nvPr>
            <p:ph idx="3" type="subTitle"/>
          </p:nvPr>
        </p:nvSpPr>
        <p:spPr>
          <a:xfrm>
            <a:off x="12225" y="1398000"/>
            <a:ext cx="91440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1" name="Google Shape;91;p1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txBox="1"/>
          <p:nvPr>
            <p:ph idx="4" type="subTitle"/>
          </p:nvPr>
        </p:nvSpPr>
        <p:spPr>
          <a:xfrm>
            <a:off x="-12225" y="2233550"/>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5" name="Google Shape;95;p15"/>
          <p:cNvSpPr txBox="1"/>
          <p:nvPr>
            <p:ph idx="5" type="subTitle"/>
          </p:nvPr>
        </p:nvSpPr>
        <p:spPr>
          <a:xfrm>
            <a:off x="0" y="30762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6" name="Google Shape;96;p15"/>
          <p:cNvSpPr txBox="1"/>
          <p:nvPr>
            <p:ph idx="6" type="subTitle"/>
          </p:nvPr>
        </p:nvSpPr>
        <p:spPr>
          <a:xfrm>
            <a:off x="-12300" y="39189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97" name="Google Shape;97;p1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98" name="Google Shape;98;p15"/>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99" name="Google Shape;99;p15"/>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100" name="Google Shape;100;p15"/>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01" name="Shape 101"/>
        <p:cNvGrpSpPr/>
        <p:nvPr/>
      </p:nvGrpSpPr>
      <p:grpSpPr>
        <a:xfrm>
          <a:off x="0" y="0"/>
          <a:ext cx="0" cy="0"/>
          <a:chOff x="0" y="0"/>
          <a:chExt cx="0" cy="0"/>
        </a:xfrm>
      </p:grpSpPr>
      <p:sp>
        <p:nvSpPr>
          <p:cNvPr id="102" name="Google Shape;102;p16"/>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16"/>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104" name="Google Shape;104;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6"/>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6" name="Google Shape;106;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 name="Google Shape;107;p16"/>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08" name="Google Shape;108;p16"/>
          <p:cNvSpPr txBox="1"/>
          <p:nvPr>
            <p:ph idx="3" type="body"/>
          </p:nvPr>
        </p:nvSpPr>
        <p:spPr>
          <a:xfrm>
            <a:off x="175" y="1284250"/>
            <a:ext cx="9144000" cy="36222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09" name="Shape 109"/>
        <p:cNvGrpSpPr/>
        <p:nvPr/>
      </p:nvGrpSpPr>
      <p:grpSpPr>
        <a:xfrm>
          <a:off x="0" y="0"/>
          <a:ext cx="0" cy="0"/>
          <a:chOff x="0" y="0"/>
          <a:chExt cx="0" cy="0"/>
        </a:xfrm>
      </p:grpSpPr>
      <p:pic>
        <p:nvPicPr>
          <p:cNvPr id="110" name="Google Shape;110;p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 name="Google Shape;111;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1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115" name="Google Shape;115;p17"/>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6" name="Google Shape;116;p17"/>
          <p:cNvSpPr txBox="1"/>
          <p:nvPr>
            <p:ph type="title"/>
          </p:nvPr>
        </p:nvSpPr>
        <p:spPr>
          <a:xfrm>
            <a:off x="-101100" y="4387000"/>
            <a:ext cx="9251400" cy="482100"/>
          </a:xfrm>
          <a:prstGeom prst="rect">
            <a:avLst/>
          </a:prstGeom>
        </p:spPr>
        <p:txBody>
          <a:bodyPr anchorCtr="0" anchor="t" bIns="0" lIns="457200" spcFirstLastPara="1" rIns="914400" wrap="square" tIns="9125">
            <a:norm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17"/>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1">
  <p:cSld name="CUSTOM_2_3_1_1_1_1_1_2_1_2_1_1_1_1_2_2_1_2_1">
    <p:spTree>
      <p:nvGrpSpPr>
        <p:cNvPr id="118" name="Shape 118"/>
        <p:cNvGrpSpPr/>
        <p:nvPr/>
      </p:nvGrpSpPr>
      <p:grpSpPr>
        <a:xfrm>
          <a:off x="0" y="0"/>
          <a:ext cx="0" cy="0"/>
          <a:chOff x="0" y="0"/>
          <a:chExt cx="0" cy="0"/>
        </a:xfrm>
      </p:grpSpPr>
      <p:pic>
        <p:nvPicPr>
          <p:cNvPr id="119" name="Google Shape;119;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20" name="Google Shape;120;p18"/>
          <p:cNvPicPr preferRelativeResize="0"/>
          <p:nvPr/>
        </p:nvPicPr>
        <p:blipFill rotWithShape="1">
          <a:blip r:embed="rId3">
            <a:alphaModFix/>
          </a:blip>
          <a:srcRect b="2498" l="0" r="0" t="2489"/>
          <a:stretch/>
        </p:blipFill>
        <p:spPr>
          <a:xfrm>
            <a:off x="274320" y="274881"/>
            <a:ext cx="8595360" cy="4593742"/>
          </a:xfrm>
          <a:prstGeom prst="rect">
            <a:avLst/>
          </a:prstGeom>
          <a:noFill/>
          <a:ln>
            <a:noFill/>
          </a:ln>
        </p:spPr>
      </p:pic>
      <p:sp>
        <p:nvSpPr>
          <p:cNvPr id="121" name="Google Shape;121;p1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122" name="Google Shape;122;p1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Netflix Data Boot Camp</a:t>
            </a:r>
            <a:endParaRPr sz="1800">
              <a:solidFill>
                <a:srgbClr val="FFFFFF"/>
              </a:solidFill>
              <a:latin typeface="Oswald"/>
              <a:ea typeface="Oswald"/>
              <a:cs typeface="Oswald"/>
              <a:sym typeface="Oswald"/>
            </a:endParaRPr>
          </a:p>
        </p:txBody>
      </p:sp>
      <p:cxnSp>
        <p:nvCxnSpPr>
          <p:cNvPr id="124" name="Google Shape;124;p18"/>
          <p:cNvCxnSpPr/>
          <p:nvPr/>
        </p:nvCxnSpPr>
        <p:spPr>
          <a:xfrm>
            <a:off x="702525" y="4157225"/>
            <a:ext cx="6873900" cy="0"/>
          </a:xfrm>
          <a:prstGeom prst="straightConnector1">
            <a:avLst/>
          </a:prstGeom>
          <a:noFill/>
          <a:ln cap="flat" cmpd="sng" w="9525">
            <a:solidFill>
              <a:srgbClr val="FFFFFF"/>
            </a:solidFill>
            <a:prstDash val="solid"/>
            <a:round/>
            <a:headEnd len="med" w="med" type="none"/>
            <a:tailEnd len="med" w="med" type="none"/>
          </a:ln>
        </p:spPr>
      </p:cxnSp>
      <p:pic>
        <p:nvPicPr>
          <p:cNvPr id="125" name="Google Shape;125;p18"/>
          <p:cNvPicPr preferRelativeResize="0"/>
          <p:nvPr/>
        </p:nvPicPr>
        <p:blipFill>
          <a:blip r:embed="rId4">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6" name="Google Shape;126;p18"/>
          <p:cNvSpPr txBox="1"/>
          <p:nvPr>
            <p:ph type="title"/>
          </p:nvPr>
        </p:nvSpPr>
        <p:spPr>
          <a:xfrm>
            <a:off x="0" y="1216875"/>
            <a:ext cx="8869800" cy="1581900"/>
          </a:xfrm>
          <a:prstGeom prst="rect">
            <a:avLst/>
          </a:prstGeom>
        </p:spPr>
        <p:txBody>
          <a:bodyPr anchorCtr="0" anchor="ctr" bIns="0" lIns="640075" spcFirstLastPara="1" rIns="91425" wrap="square" tIns="0">
            <a:normAutofit/>
          </a:bodyPr>
          <a:lstStyle>
            <a:lvl1pPr lvl="0" rtl="0" algn="ctr">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7" name="Google Shape;127;p18"/>
          <p:cNvSpPr txBox="1"/>
          <p:nvPr>
            <p:ph idx="2" type="title"/>
          </p:nvPr>
        </p:nvSpPr>
        <p:spPr>
          <a:xfrm>
            <a:off x="3254000" y="4157175"/>
            <a:ext cx="43737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8" name="Google Shape;128;p18"/>
          <p:cNvPicPr preferRelativeResize="0"/>
          <p:nvPr/>
        </p:nvPicPr>
        <p:blipFill rotWithShape="1">
          <a:blip r:embed="rId5">
            <a:alphaModFix/>
          </a:blip>
          <a:srcRect b="0" l="0" r="0" t="0"/>
          <a:stretch/>
        </p:blipFill>
        <p:spPr>
          <a:xfrm>
            <a:off x="678010" y="1193200"/>
            <a:ext cx="2286000" cy="1691640"/>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Numbered 1–3">
  <p:cSld name="CUSTOM_2_7_1_5">
    <p:spTree>
      <p:nvGrpSpPr>
        <p:cNvPr id="129" name="Shape 129"/>
        <p:cNvGrpSpPr/>
        <p:nvPr/>
      </p:nvGrpSpPr>
      <p:grpSpPr>
        <a:xfrm>
          <a:off x="0" y="0"/>
          <a:ext cx="0" cy="0"/>
          <a:chOff x="0" y="0"/>
          <a:chExt cx="0" cy="0"/>
        </a:xfrm>
      </p:grpSpPr>
      <p:sp>
        <p:nvSpPr>
          <p:cNvPr id="130" name="Google Shape;130;p19"/>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 name="Google Shape;131;p19"/>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132" name="Google Shape;132;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3" name="Google Shape;133;p19"/>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 name="Google Shape;13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5" name="Google Shape;135;p19"/>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6" name="Google Shape;136;p1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txBox="1"/>
          <p:nvPr>
            <p:ph idx="3" type="subTitle"/>
          </p:nvPr>
        </p:nvSpPr>
        <p:spPr>
          <a:xfrm>
            <a:off x="724275" y="1937825"/>
            <a:ext cx="2371500" cy="2662800"/>
          </a:xfrm>
          <a:prstGeom prst="rect">
            <a:avLst/>
          </a:prstGeom>
        </p:spPr>
        <p:txBody>
          <a:bodyPr anchorCtr="0" anchor="t" bIns="182875" lIns="182875" spcFirstLastPara="1" rIns="182875" wrap="square" tIns="182875">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atin typeface="Roboto"/>
                <a:ea typeface="Roboto"/>
                <a:cs typeface="Roboto"/>
                <a:sym typeface="Roboto"/>
              </a:defRPr>
            </a:lvl2pPr>
            <a:lvl3pPr lvl="2" rtl="0">
              <a:spcBef>
                <a:spcPts val="1200"/>
              </a:spcBef>
              <a:spcAft>
                <a:spcPts val="0"/>
              </a:spcAft>
              <a:buNone/>
              <a:defRPr>
                <a:latin typeface="Roboto"/>
                <a:ea typeface="Roboto"/>
                <a:cs typeface="Roboto"/>
                <a:sym typeface="Roboto"/>
              </a:defRPr>
            </a:lvl3pPr>
            <a:lvl4pPr lvl="3" rtl="0">
              <a:spcBef>
                <a:spcPts val="1200"/>
              </a:spcBef>
              <a:spcAft>
                <a:spcPts val="0"/>
              </a:spcAft>
              <a:buNone/>
              <a:defRPr>
                <a:latin typeface="Roboto"/>
                <a:ea typeface="Roboto"/>
                <a:cs typeface="Roboto"/>
                <a:sym typeface="Roboto"/>
              </a:defRPr>
            </a:lvl4pPr>
            <a:lvl5pPr lvl="4" rtl="0">
              <a:spcBef>
                <a:spcPts val="1200"/>
              </a:spcBef>
              <a:spcAft>
                <a:spcPts val="0"/>
              </a:spcAft>
              <a:buNone/>
              <a:defRPr>
                <a:latin typeface="Roboto"/>
                <a:ea typeface="Roboto"/>
                <a:cs typeface="Roboto"/>
                <a:sym typeface="Roboto"/>
              </a:defRPr>
            </a:lvl5pPr>
            <a:lvl6pPr lvl="5" rtl="0">
              <a:spcBef>
                <a:spcPts val="1200"/>
              </a:spcBef>
              <a:spcAft>
                <a:spcPts val="0"/>
              </a:spcAft>
              <a:buNone/>
              <a:defRPr>
                <a:latin typeface="Roboto"/>
                <a:ea typeface="Roboto"/>
                <a:cs typeface="Roboto"/>
                <a:sym typeface="Roboto"/>
              </a:defRPr>
            </a:lvl6pPr>
            <a:lvl7pPr lvl="6" rtl="0">
              <a:spcBef>
                <a:spcPts val="1200"/>
              </a:spcBef>
              <a:spcAft>
                <a:spcPts val="0"/>
              </a:spcAft>
              <a:buNone/>
              <a:defRPr>
                <a:latin typeface="Roboto"/>
                <a:ea typeface="Roboto"/>
                <a:cs typeface="Roboto"/>
                <a:sym typeface="Roboto"/>
              </a:defRPr>
            </a:lvl7pPr>
            <a:lvl8pPr lvl="7" rtl="0">
              <a:spcBef>
                <a:spcPts val="1200"/>
              </a:spcBef>
              <a:spcAft>
                <a:spcPts val="0"/>
              </a:spcAft>
              <a:buNone/>
              <a:defRPr>
                <a:latin typeface="Roboto"/>
                <a:ea typeface="Roboto"/>
                <a:cs typeface="Roboto"/>
                <a:sym typeface="Roboto"/>
              </a:defRPr>
            </a:lvl8pPr>
            <a:lvl9pPr lvl="8" rtl="0">
              <a:spcBef>
                <a:spcPts val="1200"/>
              </a:spcBef>
              <a:spcAft>
                <a:spcPts val="1200"/>
              </a:spcAft>
              <a:buNone/>
              <a:defRPr>
                <a:latin typeface="Roboto"/>
                <a:ea typeface="Roboto"/>
                <a:cs typeface="Roboto"/>
                <a:sym typeface="Roboto"/>
              </a:defRPr>
            </a:lvl9pPr>
          </a:lstStyle>
          <a:p/>
        </p:txBody>
      </p:sp>
      <p:grpSp>
        <p:nvGrpSpPr>
          <p:cNvPr id="138" name="Google Shape;138;p19"/>
          <p:cNvGrpSpPr/>
          <p:nvPr/>
        </p:nvGrpSpPr>
        <p:grpSpPr>
          <a:xfrm>
            <a:off x="457181" y="1345103"/>
            <a:ext cx="533372" cy="533480"/>
            <a:chOff x="457200" y="1378813"/>
            <a:chExt cx="695400" cy="695450"/>
          </a:xfrm>
        </p:grpSpPr>
        <p:sp>
          <p:nvSpPr>
            <p:cNvPr id="139" name="Google Shape;139;p19"/>
            <p:cNvSpPr/>
            <p:nvPr/>
          </p:nvSpPr>
          <p:spPr>
            <a:xfrm>
              <a:off x="457200" y="1378813"/>
              <a:ext cx="695400" cy="621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0" name="Google Shape;140;p19"/>
            <p:cNvSpPr/>
            <p:nvPr/>
          </p:nvSpPr>
          <p:spPr>
            <a:xfrm rot="10800000">
              <a:off x="634726" y="1885638"/>
              <a:ext cx="34032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19"/>
          <p:cNvGrpSpPr/>
          <p:nvPr/>
        </p:nvGrpSpPr>
        <p:grpSpPr>
          <a:xfrm>
            <a:off x="3228956" y="1345103"/>
            <a:ext cx="533372" cy="533480"/>
            <a:chOff x="457200" y="1378813"/>
            <a:chExt cx="695400" cy="695450"/>
          </a:xfrm>
        </p:grpSpPr>
        <p:sp>
          <p:nvSpPr>
            <p:cNvPr id="142" name="Google Shape;142;p19"/>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3" name="Google Shape;143;p19"/>
            <p:cNvSpPr/>
            <p:nvPr/>
          </p:nvSpPr>
          <p:spPr>
            <a:xfrm rot="10800000">
              <a:off x="634726" y="1885638"/>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4" name="Google Shape;144;p1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txBox="1"/>
          <p:nvPr>
            <p:ph idx="4" type="subTitle"/>
          </p:nvPr>
        </p:nvSpPr>
        <p:spPr>
          <a:xfrm>
            <a:off x="3496050" y="1937837"/>
            <a:ext cx="2371500" cy="2662800"/>
          </a:xfrm>
          <a:prstGeom prst="rect">
            <a:avLst/>
          </a:prstGeom>
        </p:spPr>
        <p:txBody>
          <a:bodyPr anchorCtr="0" anchor="t" bIns="182875" lIns="182875" spcFirstLastPara="1" rIns="182875" wrap="square" tIns="182875">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atin typeface="Roboto"/>
                <a:ea typeface="Roboto"/>
                <a:cs typeface="Roboto"/>
                <a:sym typeface="Roboto"/>
              </a:defRPr>
            </a:lvl2pPr>
            <a:lvl3pPr lvl="2" rtl="0">
              <a:spcBef>
                <a:spcPts val="1200"/>
              </a:spcBef>
              <a:spcAft>
                <a:spcPts val="0"/>
              </a:spcAft>
              <a:buNone/>
              <a:defRPr>
                <a:latin typeface="Roboto"/>
                <a:ea typeface="Roboto"/>
                <a:cs typeface="Roboto"/>
                <a:sym typeface="Roboto"/>
              </a:defRPr>
            </a:lvl3pPr>
            <a:lvl4pPr lvl="3" rtl="0">
              <a:spcBef>
                <a:spcPts val="1200"/>
              </a:spcBef>
              <a:spcAft>
                <a:spcPts val="0"/>
              </a:spcAft>
              <a:buNone/>
              <a:defRPr>
                <a:latin typeface="Roboto"/>
                <a:ea typeface="Roboto"/>
                <a:cs typeface="Roboto"/>
                <a:sym typeface="Roboto"/>
              </a:defRPr>
            </a:lvl4pPr>
            <a:lvl5pPr lvl="4" rtl="0">
              <a:spcBef>
                <a:spcPts val="1200"/>
              </a:spcBef>
              <a:spcAft>
                <a:spcPts val="0"/>
              </a:spcAft>
              <a:buNone/>
              <a:defRPr>
                <a:latin typeface="Roboto"/>
                <a:ea typeface="Roboto"/>
                <a:cs typeface="Roboto"/>
                <a:sym typeface="Roboto"/>
              </a:defRPr>
            </a:lvl5pPr>
            <a:lvl6pPr lvl="5" rtl="0">
              <a:spcBef>
                <a:spcPts val="1200"/>
              </a:spcBef>
              <a:spcAft>
                <a:spcPts val="0"/>
              </a:spcAft>
              <a:buNone/>
              <a:defRPr>
                <a:latin typeface="Roboto"/>
                <a:ea typeface="Roboto"/>
                <a:cs typeface="Roboto"/>
                <a:sym typeface="Roboto"/>
              </a:defRPr>
            </a:lvl6pPr>
            <a:lvl7pPr lvl="6" rtl="0">
              <a:spcBef>
                <a:spcPts val="1200"/>
              </a:spcBef>
              <a:spcAft>
                <a:spcPts val="0"/>
              </a:spcAft>
              <a:buNone/>
              <a:defRPr>
                <a:latin typeface="Roboto"/>
                <a:ea typeface="Roboto"/>
                <a:cs typeface="Roboto"/>
                <a:sym typeface="Roboto"/>
              </a:defRPr>
            </a:lvl7pPr>
            <a:lvl8pPr lvl="7" rtl="0">
              <a:spcBef>
                <a:spcPts val="1200"/>
              </a:spcBef>
              <a:spcAft>
                <a:spcPts val="0"/>
              </a:spcAft>
              <a:buNone/>
              <a:defRPr>
                <a:latin typeface="Roboto"/>
                <a:ea typeface="Roboto"/>
                <a:cs typeface="Roboto"/>
                <a:sym typeface="Roboto"/>
              </a:defRPr>
            </a:lvl8pPr>
            <a:lvl9pPr lvl="8" rtl="0">
              <a:spcBef>
                <a:spcPts val="1200"/>
              </a:spcBef>
              <a:spcAft>
                <a:spcPts val="1200"/>
              </a:spcAft>
              <a:buNone/>
              <a:defRPr>
                <a:latin typeface="Roboto"/>
                <a:ea typeface="Roboto"/>
                <a:cs typeface="Roboto"/>
                <a:sym typeface="Roboto"/>
              </a:defRPr>
            </a:lvl9pPr>
          </a:lstStyle>
          <a:p/>
        </p:txBody>
      </p:sp>
      <p:grpSp>
        <p:nvGrpSpPr>
          <p:cNvPr id="146" name="Google Shape;146;p19"/>
          <p:cNvGrpSpPr/>
          <p:nvPr/>
        </p:nvGrpSpPr>
        <p:grpSpPr>
          <a:xfrm>
            <a:off x="6134081" y="1345853"/>
            <a:ext cx="533372" cy="533480"/>
            <a:chOff x="457200" y="1378813"/>
            <a:chExt cx="695400" cy="695450"/>
          </a:xfrm>
        </p:grpSpPr>
        <p:sp>
          <p:nvSpPr>
            <p:cNvPr id="147" name="Google Shape;147;p19"/>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8" name="Google Shape;148;p19"/>
            <p:cNvSpPr/>
            <p:nvPr/>
          </p:nvSpPr>
          <p:spPr>
            <a:xfrm rot="10800000">
              <a:off x="634726" y="1885638"/>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9" name="Google Shape;149;p1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idx="5" type="subTitle"/>
          </p:nvPr>
        </p:nvSpPr>
        <p:spPr>
          <a:xfrm>
            <a:off x="6401175" y="1938587"/>
            <a:ext cx="2371500" cy="2662800"/>
          </a:xfrm>
          <a:prstGeom prst="rect">
            <a:avLst/>
          </a:prstGeom>
        </p:spPr>
        <p:txBody>
          <a:bodyPr anchorCtr="0" anchor="t" bIns="182875" lIns="182875" spcFirstLastPara="1" rIns="182875" wrap="square" tIns="182875">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atin typeface="Roboto"/>
                <a:ea typeface="Roboto"/>
                <a:cs typeface="Roboto"/>
                <a:sym typeface="Roboto"/>
              </a:defRPr>
            </a:lvl2pPr>
            <a:lvl3pPr lvl="2" rtl="0">
              <a:spcBef>
                <a:spcPts val="1200"/>
              </a:spcBef>
              <a:spcAft>
                <a:spcPts val="0"/>
              </a:spcAft>
              <a:buNone/>
              <a:defRPr>
                <a:latin typeface="Roboto"/>
                <a:ea typeface="Roboto"/>
                <a:cs typeface="Roboto"/>
                <a:sym typeface="Roboto"/>
              </a:defRPr>
            </a:lvl3pPr>
            <a:lvl4pPr lvl="3" rtl="0">
              <a:spcBef>
                <a:spcPts val="1200"/>
              </a:spcBef>
              <a:spcAft>
                <a:spcPts val="0"/>
              </a:spcAft>
              <a:buNone/>
              <a:defRPr>
                <a:latin typeface="Roboto"/>
                <a:ea typeface="Roboto"/>
                <a:cs typeface="Roboto"/>
                <a:sym typeface="Roboto"/>
              </a:defRPr>
            </a:lvl4pPr>
            <a:lvl5pPr lvl="4" rtl="0">
              <a:spcBef>
                <a:spcPts val="1200"/>
              </a:spcBef>
              <a:spcAft>
                <a:spcPts val="0"/>
              </a:spcAft>
              <a:buNone/>
              <a:defRPr>
                <a:latin typeface="Roboto"/>
                <a:ea typeface="Roboto"/>
                <a:cs typeface="Roboto"/>
                <a:sym typeface="Roboto"/>
              </a:defRPr>
            </a:lvl5pPr>
            <a:lvl6pPr lvl="5" rtl="0">
              <a:spcBef>
                <a:spcPts val="1200"/>
              </a:spcBef>
              <a:spcAft>
                <a:spcPts val="0"/>
              </a:spcAft>
              <a:buNone/>
              <a:defRPr>
                <a:latin typeface="Roboto"/>
                <a:ea typeface="Roboto"/>
                <a:cs typeface="Roboto"/>
                <a:sym typeface="Roboto"/>
              </a:defRPr>
            </a:lvl6pPr>
            <a:lvl7pPr lvl="6" rtl="0">
              <a:spcBef>
                <a:spcPts val="1200"/>
              </a:spcBef>
              <a:spcAft>
                <a:spcPts val="0"/>
              </a:spcAft>
              <a:buNone/>
              <a:defRPr>
                <a:latin typeface="Roboto"/>
                <a:ea typeface="Roboto"/>
                <a:cs typeface="Roboto"/>
                <a:sym typeface="Roboto"/>
              </a:defRPr>
            </a:lvl7pPr>
            <a:lvl8pPr lvl="7" rtl="0">
              <a:spcBef>
                <a:spcPts val="1200"/>
              </a:spcBef>
              <a:spcAft>
                <a:spcPts val="0"/>
              </a:spcAft>
              <a:buNone/>
              <a:defRPr>
                <a:latin typeface="Roboto"/>
                <a:ea typeface="Roboto"/>
                <a:cs typeface="Roboto"/>
                <a:sym typeface="Roboto"/>
              </a:defRPr>
            </a:lvl8pPr>
            <a:lvl9pPr lvl="8" rtl="0">
              <a:spcBef>
                <a:spcPts val="1200"/>
              </a:spcBef>
              <a:spcAft>
                <a:spcPts val="120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Instructor Demo">
  <p:cSld name="CUSTOM_2_3_1_1_3_1_1_2_1_1_1_2_2">
    <p:spTree>
      <p:nvGrpSpPr>
        <p:cNvPr id="151" name="Shape 151"/>
        <p:cNvGrpSpPr/>
        <p:nvPr/>
      </p:nvGrpSpPr>
      <p:grpSpPr>
        <a:xfrm>
          <a:off x="0" y="0"/>
          <a:ext cx="0" cy="0"/>
          <a:chOff x="0" y="0"/>
          <a:chExt cx="0" cy="0"/>
        </a:xfrm>
      </p:grpSpPr>
      <p:pic>
        <p:nvPicPr>
          <p:cNvPr id="152" name="Google Shape;15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3" name="Google Shape;153;p20"/>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0"/>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55" name="Google Shape;155;p20"/>
          <p:cNvSpPr txBox="1"/>
          <p:nvPr>
            <p:ph type="title"/>
          </p:nvPr>
        </p:nvSpPr>
        <p:spPr>
          <a:xfrm>
            <a:off x="274325" y="3361350"/>
            <a:ext cx="8595300" cy="738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6" name="Google Shape;156;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57" name="Google Shape;157;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8" name="Google Shape;158;p20"/>
          <p:cNvPicPr preferRelativeResize="0"/>
          <p:nvPr/>
        </p:nvPicPr>
        <p:blipFill>
          <a:blip r:embed="rId3">
            <a:alphaModFix/>
          </a:blip>
          <a:stretch>
            <a:fillRect/>
          </a:stretch>
        </p:blipFill>
        <p:spPr>
          <a:xfrm>
            <a:off x="3285975" y="660500"/>
            <a:ext cx="2572050" cy="17821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p:cSld name="CUSTOM_17_2_1_1_2_1">
    <p:spTree>
      <p:nvGrpSpPr>
        <p:cNvPr id="159" name="Shape 159"/>
        <p:cNvGrpSpPr/>
        <p:nvPr/>
      </p:nvGrpSpPr>
      <p:grpSpPr>
        <a:xfrm>
          <a:off x="0" y="0"/>
          <a:ext cx="0" cy="0"/>
          <a:chOff x="0" y="0"/>
          <a:chExt cx="0" cy="0"/>
        </a:xfrm>
      </p:grpSpPr>
      <p:pic>
        <p:nvPicPr>
          <p:cNvPr id="160" name="Google Shape;160;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1" name="Google Shape;161;p21"/>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1"/>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2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all Attention Slide">
  <p:cSld name="CUSTOM_2_3_1_1_3_1_1_2_1_1_1">
    <p:spTree>
      <p:nvGrpSpPr>
        <p:cNvPr id="164" name="Shape 164"/>
        <p:cNvGrpSpPr/>
        <p:nvPr/>
      </p:nvGrpSpPr>
      <p:grpSpPr>
        <a:xfrm>
          <a:off x="0" y="0"/>
          <a:ext cx="0" cy="0"/>
          <a:chOff x="0" y="0"/>
          <a:chExt cx="0" cy="0"/>
        </a:xfrm>
      </p:grpSpPr>
      <p:pic>
        <p:nvPicPr>
          <p:cNvPr id="165" name="Google Shape;16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2"/>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2"/>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168" name="Google Shape;168;p22"/>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69" name="Google Shape;169;p22"/>
          <p:cNvSpPr txBox="1"/>
          <p:nvPr>
            <p:ph type="title"/>
          </p:nvPr>
        </p:nvSpPr>
        <p:spPr>
          <a:xfrm>
            <a:off x="0" y="274800"/>
            <a:ext cx="9144000" cy="4593900"/>
          </a:xfrm>
          <a:prstGeom prst="rect">
            <a:avLst/>
          </a:prstGeom>
        </p:spPr>
        <p:txBody>
          <a:bodyPr anchorCtr="0" anchor="ctr" bIns="457200" lIns="2377425" spcFirstLastPara="1" rIns="91425" wrap="square" tIns="457200">
            <a:norm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
    <p:spTree>
      <p:nvGrpSpPr>
        <p:cNvPr id="170" name="Shape 170"/>
        <p:cNvGrpSpPr/>
        <p:nvPr/>
      </p:nvGrpSpPr>
      <p:grpSpPr>
        <a:xfrm>
          <a:off x="0" y="0"/>
          <a:ext cx="0" cy="0"/>
          <a:chOff x="0" y="0"/>
          <a:chExt cx="0" cy="0"/>
        </a:xfrm>
      </p:grpSpPr>
      <p:pic>
        <p:nvPicPr>
          <p:cNvPr id="171" name="Google Shape;17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2" name="Google Shape;172;p23"/>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75" name="Google Shape;17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6" name="Google Shape;17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7" name="Google Shape;177;p23"/>
          <p:cNvSpPr txBox="1"/>
          <p:nvPr>
            <p:ph type="title"/>
          </p:nvPr>
        </p:nvSpPr>
        <p:spPr>
          <a:xfrm>
            <a:off x="1258000" y="274875"/>
            <a:ext cx="7887300" cy="3265800"/>
          </a:xfrm>
          <a:prstGeom prst="rect">
            <a:avLst/>
          </a:prstGeom>
        </p:spPr>
        <p:txBody>
          <a:bodyPr anchorCtr="0" anchor="t" bIns="91425" lIns="640075" spcFirstLastPara="1" rIns="91425" wrap="square" tIns="457200">
            <a:norm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8" name="Google Shape;178;p23"/>
          <p:cNvSpPr txBox="1"/>
          <p:nvPr>
            <p:ph idx="2" type="title"/>
          </p:nvPr>
        </p:nvSpPr>
        <p:spPr>
          <a:xfrm>
            <a:off x="5901175" y="4309575"/>
            <a:ext cx="28722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9" name="Google Shape;179;p23"/>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p:cSld name="CUSTOM_17_2_1_2_1">
    <p:spTree>
      <p:nvGrpSpPr>
        <p:cNvPr id="180" name="Shape 180"/>
        <p:cNvGrpSpPr/>
        <p:nvPr/>
      </p:nvGrpSpPr>
      <p:grpSpPr>
        <a:xfrm>
          <a:off x="0" y="0"/>
          <a:ext cx="0" cy="0"/>
          <a:chOff x="0" y="0"/>
          <a:chExt cx="0" cy="0"/>
        </a:xfrm>
      </p:grpSpPr>
      <p:pic>
        <p:nvPicPr>
          <p:cNvPr id="181" name="Google Shape;18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 name="Google Shape;182;p24"/>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4"/>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84" name="Google Shape;184;p2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185" name="Google Shape;185;p24"/>
          <p:cNvPicPr preferRelativeResize="0"/>
          <p:nvPr/>
        </p:nvPicPr>
        <p:blipFill>
          <a:blip r:embed="rId3">
            <a:alphaModFix/>
          </a:blip>
          <a:stretch>
            <a:fillRect/>
          </a:stretch>
        </p:blipFill>
        <p:spPr>
          <a:xfrm>
            <a:off x="3455712" y="931400"/>
            <a:ext cx="2232576" cy="20399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186" name="Shape 186"/>
        <p:cNvGrpSpPr/>
        <p:nvPr/>
      </p:nvGrpSpPr>
      <p:grpSpPr>
        <a:xfrm>
          <a:off x="0" y="0"/>
          <a:ext cx="0" cy="0"/>
          <a:chOff x="0" y="0"/>
          <a:chExt cx="0" cy="0"/>
        </a:xfrm>
      </p:grpSpPr>
      <p:pic>
        <p:nvPicPr>
          <p:cNvPr id="187" name="Google Shape;187;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5"/>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9" name="Google Shape;189;p25"/>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2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ake a Break">
  <p:cSld name="CUSTOM_1">
    <p:spTree>
      <p:nvGrpSpPr>
        <p:cNvPr id="191" name="Shape 191"/>
        <p:cNvGrpSpPr/>
        <p:nvPr/>
      </p:nvGrpSpPr>
      <p:grpSpPr>
        <a:xfrm>
          <a:off x="0" y="0"/>
          <a:ext cx="0" cy="0"/>
          <a:chOff x="0" y="0"/>
          <a:chExt cx="0" cy="0"/>
        </a:xfrm>
      </p:grpSpPr>
      <p:pic>
        <p:nvPicPr>
          <p:cNvPr id="192" name="Google Shape;192;p26"/>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93" name="Google Shape;193;p26"/>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Take Away">
  <p:cSld name="CUSTOM_8">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96" name="Google Shape;196;p27"/>
          <p:cNvSpPr/>
          <p:nvPr/>
        </p:nvSpPr>
        <p:spPr>
          <a:xfrm>
            <a:off x="3846700" y="1602800"/>
            <a:ext cx="1165800" cy="174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FFFFFF"/>
                </a:highlight>
              </a:rPr>
              <a:t>X</a:t>
            </a:r>
            <a:endParaRPr>
              <a:solidFill>
                <a:srgbClr val="FFFFFF"/>
              </a:solidFill>
              <a:highlight>
                <a:srgbClr val="FFFFFF"/>
              </a:highlight>
            </a:endParaRPr>
          </a:p>
        </p:txBody>
      </p:sp>
      <p:sp>
        <p:nvSpPr>
          <p:cNvPr id="197" name="Google Shape;197;p27"/>
          <p:cNvSpPr/>
          <p:nvPr/>
        </p:nvSpPr>
        <p:spPr>
          <a:xfrm>
            <a:off x="3999100" y="2287625"/>
            <a:ext cx="1246500" cy="121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FFFFFF"/>
                </a:highlight>
              </a:rPr>
              <a:t>X</a:t>
            </a:r>
            <a:endParaRPr>
              <a:solidFill>
                <a:srgbClr val="FFFFFF"/>
              </a:solidFill>
              <a:highlight>
                <a:srgbClr val="FFFFFF"/>
              </a:highlight>
            </a:endParaRPr>
          </a:p>
        </p:txBody>
      </p:sp>
      <p:sp>
        <p:nvSpPr>
          <p:cNvPr id="198" name="Google Shape;198;p27"/>
          <p:cNvSpPr txBox="1"/>
          <p:nvPr/>
        </p:nvSpPr>
        <p:spPr>
          <a:xfrm>
            <a:off x="3791800" y="2192850"/>
            <a:ext cx="16611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900">
                <a:latin typeface="Oswald"/>
                <a:ea typeface="Oswald"/>
                <a:cs typeface="Oswald"/>
                <a:sym typeface="Oswald"/>
              </a:rPr>
              <a:t>RECAP</a:t>
            </a:r>
            <a:endParaRPr sz="3900">
              <a:latin typeface="Oswald"/>
              <a:ea typeface="Oswald"/>
              <a:cs typeface="Oswald"/>
              <a:sym typeface="Oswa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Delete">
  <p:cSld name="CUSTOM_2_7_2">
    <p:spTree>
      <p:nvGrpSpPr>
        <p:cNvPr id="201" name="Shape 201"/>
        <p:cNvGrpSpPr/>
        <p:nvPr/>
      </p:nvGrpSpPr>
      <p:grpSpPr>
        <a:xfrm>
          <a:off x="0" y="0"/>
          <a:ext cx="0" cy="0"/>
          <a:chOff x="0" y="0"/>
          <a:chExt cx="0" cy="0"/>
        </a:xfrm>
      </p:grpSpPr>
      <p:sp>
        <p:nvSpPr>
          <p:cNvPr id="202" name="Google Shape;20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 name="Google Shape;20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4" name="Google Shape;20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6" name="Google Shape;20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7" name="Google Shape;20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 name="Google Shape;208;p2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elete">
  <p:cSld name="CUSTOM_2_3_1_1_1_1_1_2_1_2_1_1_1_1_3">
    <p:spTree>
      <p:nvGrpSpPr>
        <p:cNvPr id="209" name="Shape 209"/>
        <p:cNvGrpSpPr/>
        <p:nvPr/>
      </p:nvGrpSpPr>
      <p:grpSpPr>
        <a:xfrm>
          <a:off x="0" y="0"/>
          <a:ext cx="0" cy="0"/>
          <a:chOff x="0" y="0"/>
          <a:chExt cx="0" cy="0"/>
        </a:xfrm>
      </p:grpSpPr>
      <p:pic>
        <p:nvPicPr>
          <p:cNvPr id="210" name="Google Shape;210;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30"/>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13" name="Google Shape;213;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5" name="Google Shape;21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6" name="Google Shape;216;p30"/>
          <p:cNvSpPr txBox="1"/>
          <p:nvPr>
            <p:ph type="title"/>
          </p:nvPr>
        </p:nvSpPr>
        <p:spPr>
          <a:xfrm>
            <a:off x="1258000" y="274875"/>
            <a:ext cx="78873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7" name="Google Shape;217;p3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18" name="Google Shape;218;p30"/>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Delete">
  <p:cSld name="CUSTOM_17_2_1_2_1">
    <p:spTree>
      <p:nvGrpSpPr>
        <p:cNvPr id="219" name="Shape 219"/>
        <p:cNvGrpSpPr/>
        <p:nvPr/>
      </p:nvGrpSpPr>
      <p:grpSpPr>
        <a:xfrm>
          <a:off x="0" y="0"/>
          <a:ext cx="0" cy="0"/>
          <a:chOff x="0" y="0"/>
          <a:chExt cx="0" cy="0"/>
        </a:xfrm>
      </p:grpSpPr>
      <p:pic>
        <p:nvPicPr>
          <p:cNvPr id="220" name="Google Shape;22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1" name="Google Shape;221;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2" name="Google Shape;222;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31"/>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224" name="Google Shape;224;p31"/>
          <p:cNvPicPr preferRelativeResize="0"/>
          <p:nvPr/>
        </p:nvPicPr>
        <p:blipFill>
          <a:blip r:embed="rId3">
            <a:alphaModFix/>
          </a:blip>
          <a:stretch>
            <a:fillRect/>
          </a:stretch>
        </p:blipFill>
        <p:spPr>
          <a:xfrm>
            <a:off x="3455712" y="931400"/>
            <a:ext cx="2232576" cy="20399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elete">
  <p:cSld name="CUSTOM_17_2_1_1_2_2">
    <p:spTree>
      <p:nvGrpSpPr>
        <p:cNvPr id="225" name="Shape 225"/>
        <p:cNvGrpSpPr/>
        <p:nvPr/>
      </p:nvGrpSpPr>
      <p:grpSpPr>
        <a:xfrm>
          <a:off x="0" y="0"/>
          <a:ext cx="0" cy="0"/>
          <a:chOff x="0" y="0"/>
          <a:chExt cx="0" cy="0"/>
        </a:xfrm>
      </p:grpSpPr>
      <p:pic>
        <p:nvPicPr>
          <p:cNvPr id="226" name="Google Shape;226;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7" name="Google Shape;227;p3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Delete">
  <p:cSld name="CUSTOM_8">
    <p:spTree>
      <p:nvGrpSpPr>
        <p:cNvPr id="230" name="Shape 230"/>
        <p:cNvGrpSpPr/>
        <p:nvPr/>
      </p:nvGrpSpPr>
      <p:grpSpPr>
        <a:xfrm>
          <a:off x="0" y="0"/>
          <a:ext cx="0" cy="0"/>
          <a:chOff x="0" y="0"/>
          <a:chExt cx="0" cy="0"/>
        </a:xfrm>
      </p:grpSpPr>
      <p:pic>
        <p:nvPicPr>
          <p:cNvPr id="231" name="Google Shape;231;p33"/>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232" name="Google Shape;232;p33"/>
          <p:cNvSpPr/>
          <p:nvPr/>
        </p:nvSpPr>
        <p:spPr>
          <a:xfrm>
            <a:off x="3846700" y="1602800"/>
            <a:ext cx="1165800" cy="174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FFFFFF"/>
                </a:highlight>
              </a:rPr>
              <a:t>X</a:t>
            </a:r>
            <a:endParaRPr>
              <a:solidFill>
                <a:srgbClr val="FFFFFF"/>
              </a:solidFill>
              <a:highlight>
                <a:srgbClr val="FFFFFF"/>
              </a:highlight>
            </a:endParaRPr>
          </a:p>
        </p:txBody>
      </p:sp>
      <p:sp>
        <p:nvSpPr>
          <p:cNvPr id="233" name="Google Shape;233;p33"/>
          <p:cNvSpPr/>
          <p:nvPr/>
        </p:nvSpPr>
        <p:spPr>
          <a:xfrm>
            <a:off x="3999100" y="2287625"/>
            <a:ext cx="1246500" cy="121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FFFFFF"/>
                </a:highlight>
              </a:rPr>
              <a:t>X</a:t>
            </a:r>
            <a:endParaRPr>
              <a:solidFill>
                <a:srgbClr val="FFFFFF"/>
              </a:solidFill>
              <a:highlight>
                <a:srgbClr val="FFFFFF"/>
              </a:highlight>
            </a:endParaRPr>
          </a:p>
        </p:txBody>
      </p:sp>
      <p:sp>
        <p:nvSpPr>
          <p:cNvPr id="234" name="Google Shape;234;p33"/>
          <p:cNvSpPr txBox="1"/>
          <p:nvPr/>
        </p:nvSpPr>
        <p:spPr>
          <a:xfrm>
            <a:off x="3791800" y="2192850"/>
            <a:ext cx="16611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900">
                <a:latin typeface="Oswald"/>
                <a:ea typeface="Oswald"/>
                <a:cs typeface="Oswald"/>
                <a:sym typeface="Oswald"/>
              </a:rPr>
              <a:t>RECAP</a:t>
            </a:r>
            <a:endParaRPr sz="3900">
              <a:latin typeface="Oswald"/>
              <a:ea typeface="Oswald"/>
              <a:cs typeface="Oswald"/>
              <a:sym typeface="Oswa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235" name="Shape 235"/>
        <p:cNvGrpSpPr/>
        <p:nvPr/>
      </p:nvGrpSpPr>
      <p:grpSpPr>
        <a:xfrm>
          <a:off x="0" y="0"/>
          <a:ext cx="0" cy="0"/>
          <a:chOff x="0" y="0"/>
          <a:chExt cx="0" cy="0"/>
        </a:xfrm>
      </p:grpSpPr>
      <p:pic>
        <p:nvPicPr>
          <p:cNvPr id="236" name="Google Shape;236;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7" name="Google Shape;237;p3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238" name="Google Shape;238;p3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40" name="Google Shape;240;p3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1" name="Google Shape;241;p3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2" name="Google Shape;242;p3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43" name="Google Shape;243;p34"/>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44" name="Google Shape;244;p3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_1">
    <p:spTree>
      <p:nvGrpSpPr>
        <p:cNvPr id="245" name="Shape 245"/>
        <p:cNvGrpSpPr/>
        <p:nvPr/>
      </p:nvGrpSpPr>
      <p:grpSpPr>
        <a:xfrm>
          <a:off x="0" y="0"/>
          <a:ext cx="0" cy="0"/>
          <a:chOff x="0" y="0"/>
          <a:chExt cx="0" cy="0"/>
        </a:xfrm>
      </p:grpSpPr>
      <p:pic>
        <p:nvPicPr>
          <p:cNvPr id="246" name="Google Shape;24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7" name="Google Shape;247;p3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8" name="Google Shape;248;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9" name="Google Shape;24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50" name="Shape 250"/>
        <p:cNvGrpSpPr/>
        <p:nvPr/>
      </p:nvGrpSpPr>
      <p:grpSpPr>
        <a:xfrm>
          <a:off x="0" y="0"/>
          <a:ext cx="0" cy="0"/>
          <a:chOff x="0" y="0"/>
          <a:chExt cx="0" cy="0"/>
        </a:xfrm>
      </p:grpSpPr>
      <p:pic>
        <p:nvPicPr>
          <p:cNvPr id="251" name="Google Shape;251;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2" name="Google Shape;252;p3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3" name="Google Shape;253;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4" name="Google Shape;254;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255" name="Shape 255"/>
        <p:cNvGrpSpPr/>
        <p:nvPr/>
      </p:nvGrpSpPr>
      <p:grpSpPr>
        <a:xfrm>
          <a:off x="0" y="0"/>
          <a:ext cx="0" cy="0"/>
          <a:chOff x="0" y="0"/>
          <a:chExt cx="0" cy="0"/>
        </a:xfrm>
      </p:grpSpPr>
      <p:sp>
        <p:nvSpPr>
          <p:cNvPr id="256" name="Google Shape;256;p37"/>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7" name="Google Shape;25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8" name="Google Shape;25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0" name="Google Shape;26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62" name="Google Shape;262;p3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_1">
    <p:spTree>
      <p:nvGrpSpPr>
        <p:cNvPr id="263" name="Shape 263"/>
        <p:cNvGrpSpPr/>
        <p:nvPr/>
      </p:nvGrpSpPr>
      <p:grpSpPr>
        <a:xfrm>
          <a:off x="0" y="0"/>
          <a:ext cx="0" cy="0"/>
          <a:chOff x="0" y="0"/>
          <a:chExt cx="0" cy="0"/>
        </a:xfrm>
      </p:grpSpPr>
      <p:pic>
        <p:nvPicPr>
          <p:cNvPr id="264" name="Google Shape;264;p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5" name="Google Shape;26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66" name="Google Shape;266;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267" name="Google Shape;267;p38"/>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268" name="Google Shape;268;p38"/>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2">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1" name="Google Shape;271;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72" name="Google Shape;272;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73" name="Google Shape;273;p3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274" name="Google Shape;274;p3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
    <p:spTree>
      <p:nvGrpSpPr>
        <p:cNvPr id="275" name="Shape 275"/>
        <p:cNvGrpSpPr/>
        <p:nvPr/>
      </p:nvGrpSpPr>
      <p:grpSpPr>
        <a:xfrm>
          <a:off x="0" y="0"/>
          <a:ext cx="0" cy="0"/>
          <a:chOff x="0" y="0"/>
          <a:chExt cx="0" cy="0"/>
        </a:xfrm>
      </p:grpSpPr>
      <p:pic>
        <p:nvPicPr>
          <p:cNvPr id="276" name="Google Shape;276;p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78" name="Google Shape;278;p4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9" name="Google Shape;279;p4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280" name="Google Shape;280;p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281" name="Shape 281"/>
        <p:cNvGrpSpPr/>
        <p:nvPr/>
      </p:nvGrpSpPr>
      <p:grpSpPr>
        <a:xfrm>
          <a:off x="0" y="0"/>
          <a:ext cx="0" cy="0"/>
          <a:chOff x="0" y="0"/>
          <a:chExt cx="0" cy="0"/>
        </a:xfrm>
      </p:grpSpPr>
      <p:pic>
        <p:nvPicPr>
          <p:cNvPr id="282" name="Google Shape;282;p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3" name="Google Shape;283;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84" name="Google Shape;284;p4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5" name="Google Shape;285;p4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286" name="Google Shape;286;p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287" name="Shape 287"/>
        <p:cNvGrpSpPr/>
        <p:nvPr/>
      </p:nvGrpSpPr>
      <p:grpSpPr>
        <a:xfrm>
          <a:off x="0" y="0"/>
          <a:ext cx="0" cy="0"/>
          <a:chOff x="0" y="0"/>
          <a:chExt cx="0" cy="0"/>
        </a:xfrm>
      </p:grpSpPr>
      <p:pic>
        <p:nvPicPr>
          <p:cNvPr id="288" name="Google Shape;288;p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9" name="Google Shape;289;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90" name="Google Shape;290;p4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1" name="Google Shape;291;p4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292" name="Google Shape;292;p4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293" name="Google Shape;293;p42"/>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294" name="Google Shape;294;p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295" name="Shape 295"/>
        <p:cNvGrpSpPr/>
        <p:nvPr/>
      </p:nvGrpSpPr>
      <p:grpSpPr>
        <a:xfrm>
          <a:off x="0" y="0"/>
          <a:ext cx="0" cy="0"/>
          <a:chOff x="0" y="0"/>
          <a:chExt cx="0" cy="0"/>
        </a:xfrm>
      </p:grpSpPr>
      <p:pic>
        <p:nvPicPr>
          <p:cNvPr id="296" name="Google Shape;296;p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7" name="Google Shape;29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98" name="Google Shape;298;p4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99" name="Google Shape;299;p4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300" name="Google Shape;300;p4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301" name="Google Shape;301;p4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02" name="Google Shape;302;p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303" name="Shape 303"/>
        <p:cNvGrpSpPr/>
        <p:nvPr/>
      </p:nvGrpSpPr>
      <p:grpSpPr>
        <a:xfrm>
          <a:off x="0" y="0"/>
          <a:ext cx="0" cy="0"/>
          <a:chOff x="0" y="0"/>
          <a:chExt cx="0" cy="0"/>
        </a:xfrm>
      </p:grpSpPr>
      <p:pic>
        <p:nvPicPr>
          <p:cNvPr id="304" name="Google Shape;304;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4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07" name="Google Shape;307;p4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08" name="Google Shape;308;p4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09" name="Google Shape;309;p4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10" name="Google Shape;310;p4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11" name="Google Shape;311;p4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312" name="Google Shape;312;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313" name="Shape 313"/>
        <p:cNvGrpSpPr/>
        <p:nvPr/>
      </p:nvGrpSpPr>
      <p:grpSpPr>
        <a:xfrm>
          <a:off x="0" y="0"/>
          <a:ext cx="0" cy="0"/>
          <a:chOff x="0" y="0"/>
          <a:chExt cx="0" cy="0"/>
        </a:xfrm>
      </p:grpSpPr>
      <p:pic>
        <p:nvPicPr>
          <p:cNvPr id="314" name="Google Shape;314;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5" name="Google Shape;315;p4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17" name="Google Shape;317;p4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18" name="Google Shape;318;p4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19" name="Google Shape;319;p45"/>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320" name="Google Shape;320;p45"/>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321" name="Google Shape;321;p45"/>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322" name="Google Shape;322;p45"/>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323" name="Google Shape;323;p45"/>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324" name="Google Shape;324;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325" name="Shape 325"/>
        <p:cNvGrpSpPr/>
        <p:nvPr/>
      </p:nvGrpSpPr>
      <p:grpSpPr>
        <a:xfrm>
          <a:off x="0" y="0"/>
          <a:ext cx="0" cy="0"/>
          <a:chOff x="0" y="0"/>
          <a:chExt cx="0" cy="0"/>
        </a:xfrm>
      </p:grpSpPr>
      <p:sp>
        <p:nvSpPr>
          <p:cNvPr id="326" name="Google Shape;326;p46"/>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327" name="Google Shape;32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8" name="Google Shape;328;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9" name="Google Shape;32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0" name="Google Shape;330;p4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331" name="Google Shape;331;p46"/>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32" name="Google Shape;332;p4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333" name="Google Shape;333;p46"/>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34" name="Google Shape;334;p46"/>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5" name="Google Shape;335;p4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336" name="Google Shape;336;p46"/>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37" name="Google Shape;337;p46"/>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6"/>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339" name="Google Shape;339;p46"/>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340" name="Google Shape;340;p46"/>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341" name="Google Shape;341;p46"/>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342" name="Google Shape;342;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343" name="Shape 343"/>
        <p:cNvGrpSpPr/>
        <p:nvPr/>
      </p:nvGrpSpPr>
      <p:grpSpPr>
        <a:xfrm>
          <a:off x="0" y="0"/>
          <a:ext cx="0" cy="0"/>
          <a:chOff x="0" y="0"/>
          <a:chExt cx="0" cy="0"/>
        </a:xfrm>
      </p:grpSpPr>
      <p:cxnSp>
        <p:nvCxnSpPr>
          <p:cNvPr id="344" name="Google Shape;344;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5" name="Google Shape;345;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6" name="Google Shape;346;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47" name="Google Shape;347;p4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48" name="Google Shape;348;p4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49" name="Google Shape;349;p4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0" name="Google Shape;350;p4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51" name="Google Shape;351;p4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53" name="Google Shape;353;p4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7"/>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355" name="Google Shape;355;p4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57" name="Google Shape;357;p4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58" name="Google Shape;358;p47"/>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9" name="Google Shape;359;p47"/>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0" name="Google Shape;360;p47"/>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1" name="Google Shape;361;p47"/>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362" name="Shape 362"/>
        <p:cNvGrpSpPr/>
        <p:nvPr/>
      </p:nvGrpSpPr>
      <p:grpSpPr>
        <a:xfrm>
          <a:off x="0" y="0"/>
          <a:ext cx="0" cy="0"/>
          <a:chOff x="0" y="0"/>
          <a:chExt cx="0" cy="0"/>
        </a:xfrm>
      </p:grpSpPr>
      <p:pic>
        <p:nvPicPr>
          <p:cNvPr id="363" name="Google Shape;363;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64" name="Google Shape;364;p4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66" name="Google Shape;366;p4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67" name="Google Shape;367;p4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68" name="Google Shape;368;p48"/>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69" name="Google Shape;369;p4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0" name="Google Shape;370;p48"/>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71" name="Google Shape;371;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72" name="Shape 372"/>
        <p:cNvGrpSpPr/>
        <p:nvPr/>
      </p:nvGrpSpPr>
      <p:grpSpPr>
        <a:xfrm>
          <a:off x="0" y="0"/>
          <a:ext cx="0" cy="0"/>
          <a:chOff x="0" y="0"/>
          <a:chExt cx="0" cy="0"/>
        </a:xfrm>
      </p:grpSpPr>
      <p:pic>
        <p:nvPicPr>
          <p:cNvPr id="373" name="Google Shape;37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74" name="Google Shape;374;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375" name="Google Shape;375;p49"/>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76" name="Google Shape;376;p49"/>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77" name="Google Shape;377;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78" name="Shape 378"/>
        <p:cNvGrpSpPr/>
        <p:nvPr/>
      </p:nvGrpSpPr>
      <p:grpSpPr>
        <a:xfrm>
          <a:off x="0" y="0"/>
          <a:ext cx="0" cy="0"/>
          <a:chOff x="0" y="0"/>
          <a:chExt cx="0" cy="0"/>
        </a:xfrm>
      </p:grpSpPr>
      <p:pic>
        <p:nvPicPr>
          <p:cNvPr id="379" name="Google Shape;379;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80" name="Google Shape;380;p50"/>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81" name="Google Shape;381;p5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5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83" name="Google Shape;383;p5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84" name="Google Shape;384;p50"/>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85" name="Google Shape;385;p50"/>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86" name="Google Shape;386;p5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87" name="Google Shape;387;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88" name="Shape 388"/>
        <p:cNvGrpSpPr/>
        <p:nvPr/>
      </p:nvGrpSpPr>
      <p:grpSpPr>
        <a:xfrm>
          <a:off x="0" y="0"/>
          <a:ext cx="0" cy="0"/>
          <a:chOff x="0" y="0"/>
          <a:chExt cx="0" cy="0"/>
        </a:xfrm>
      </p:grpSpPr>
      <p:pic>
        <p:nvPicPr>
          <p:cNvPr id="389" name="Google Shape;38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0" name="Google Shape;390;p5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91" name="Google Shape;391;p5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92" name="Google Shape;392;p5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93" name="Google Shape;393;p5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94" name="Google Shape;394;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95" name="Google Shape;395;p51"/>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51"/>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97" name="Shape 397"/>
        <p:cNvGrpSpPr/>
        <p:nvPr/>
      </p:nvGrpSpPr>
      <p:grpSpPr>
        <a:xfrm>
          <a:off x="0" y="0"/>
          <a:ext cx="0" cy="0"/>
          <a:chOff x="0" y="0"/>
          <a:chExt cx="0" cy="0"/>
        </a:xfrm>
      </p:grpSpPr>
      <p:pic>
        <p:nvPicPr>
          <p:cNvPr id="398" name="Google Shape;398;p52"/>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99" name="Google Shape;399;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1" name="Google Shape;401;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2" name="Google Shape;402;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3" name="Google Shape;403;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4" name="Google Shape;404;p52"/>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405" name="Google Shape;405;p52"/>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406" name="Google Shape;406;p52"/>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407" name="Google Shape;407;p5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408" name="Shape 408"/>
        <p:cNvGrpSpPr/>
        <p:nvPr/>
      </p:nvGrpSpPr>
      <p:grpSpPr>
        <a:xfrm>
          <a:off x="0" y="0"/>
          <a:ext cx="0" cy="0"/>
          <a:chOff x="0" y="0"/>
          <a:chExt cx="0" cy="0"/>
        </a:xfrm>
      </p:grpSpPr>
      <p:sp>
        <p:nvSpPr>
          <p:cNvPr id="409" name="Google Shape;409;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412" name="Google Shape;412;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4" name="Google Shape;414;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5" name="Google Shape;415;p53"/>
          <p:cNvGrpSpPr/>
          <p:nvPr/>
        </p:nvGrpSpPr>
        <p:grpSpPr>
          <a:xfrm>
            <a:off x="457200" y="1378813"/>
            <a:ext cx="776889" cy="621300"/>
            <a:chOff x="457200" y="1378813"/>
            <a:chExt cx="776889" cy="621300"/>
          </a:xfrm>
        </p:grpSpPr>
        <p:sp>
          <p:nvSpPr>
            <p:cNvPr id="416" name="Google Shape;416;p5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17" name="Google Shape;417;p5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18" name="Google Shape;418;p53"/>
          <p:cNvGrpSpPr/>
          <p:nvPr/>
        </p:nvGrpSpPr>
        <p:grpSpPr>
          <a:xfrm>
            <a:off x="457200" y="2228725"/>
            <a:ext cx="776889" cy="621300"/>
            <a:chOff x="457200" y="1378813"/>
            <a:chExt cx="776889" cy="621300"/>
          </a:xfrm>
        </p:grpSpPr>
        <p:sp>
          <p:nvSpPr>
            <p:cNvPr id="419" name="Google Shape;419;p5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20" name="Google Shape;420;p5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21" name="Google Shape;421;p53"/>
          <p:cNvGrpSpPr/>
          <p:nvPr/>
        </p:nvGrpSpPr>
        <p:grpSpPr>
          <a:xfrm>
            <a:off x="457200" y="3073850"/>
            <a:ext cx="776889" cy="621300"/>
            <a:chOff x="457200" y="1378813"/>
            <a:chExt cx="776889" cy="621300"/>
          </a:xfrm>
        </p:grpSpPr>
        <p:sp>
          <p:nvSpPr>
            <p:cNvPr id="422" name="Google Shape;422;p5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23" name="Google Shape;423;p5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24" name="Google Shape;424;p53"/>
          <p:cNvGrpSpPr/>
          <p:nvPr/>
        </p:nvGrpSpPr>
        <p:grpSpPr>
          <a:xfrm>
            <a:off x="457200" y="3923750"/>
            <a:ext cx="776889" cy="621300"/>
            <a:chOff x="457200" y="1378813"/>
            <a:chExt cx="776889" cy="621300"/>
          </a:xfrm>
        </p:grpSpPr>
        <p:sp>
          <p:nvSpPr>
            <p:cNvPr id="425" name="Google Shape;425;p5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26" name="Google Shape;426;p5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7" name="Google Shape;427;p53"/>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8" name="Google Shape;428;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3"/>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53"/>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3" name="Google Shape;433;p53"/>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4" name="Google Shape;434;p5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435" name="Shape 435"/>
        <p:cNvGrpSpPr/>
        <p:nvPr/>
      </p:nvGrpSpPr>
      <p:grpSpPr>
        <a:xfrm>
          <a:off x="0" y="0"/>
          <a:ext cx="0" cy="0"/>
          <a:chOff x="0" y="0"/>
          <a:chExt cx="0" cy="0"/>
        </a:xfrm>
      </p:grpSpPr>
      <p:sp>
        <p:nvSpPr>
          <p:cNvPr id="436" name="Google Shape;436;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 name="Google Shape;438;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439" name="Google Shape;439;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0" name="Google Shape;440;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41" name="Google Shape;441;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42" name="Google Shape;442;p54"/>
          <p:cNvGrpSpPr/>
          <p:nvPr/>
        </p:nvGrpSpPr>
        <p:grpSpPr>
          <a:xfrm>
            <a:off x="457200" y="1378813"/>
            <a:ext cx="776889" cy="621300"/>
            <a:chOff x="457200" y="1378813"/>
            <a:chExt cx="776889" cy="621300"/>
          </a:xfrm>
        </p:grpSpPr>
        <p:sp>
          <p:nvSpPr>
            <p:cNvPr id="443" name="Google Shape;443;p5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44" name="Google Shape;444;p5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45" name="Google Shape;445;p54"/>
          <p:cNvGrpSpPr/>
          <p:nvPr/>
        </p:nvGrpSpPr>
        <p:grpSpPr>
          <a:xfrm>
            <a:off x="457200" y="2228725"/>
            <a:ext cx="776889" cy="621300"/>
            <a:chOff x="457200" y="1378813"/>
            <a:chExt cx="776889" cy="621300"/>
          </a:xfrm>
        </p:grpSpPr>
        <p:sp>
          <p:nvSpPr>
            <p:cNvPr id="446" name="Google Shape;446;p5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47" name="Google Shape;447;p5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48" name="Google Shape;448;p54"/>
          <p:cNvGrpSpPr/>
          <p:nvPr/>
        </p:nvGrpSpPr>
        <p:grpSpPr>
          <a:xfrm>
            <a:off x="457200" y="3073850"/>
            <a:ext cx="776889" cy="621300"/>
            <a:chOff x="457200" y="1378813"/>
            <a:chExt cx="776889" cy="621300"/>
          </a:xfrm>
        </p:grpSpPr>
        <p:sp>
          <p:nvSpPr>
            <p:cNvPr id="449" name="Google Shape;449;p5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50" name="Google Shape;450;p5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51" name="Google Shape;451;p5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52" name="Google Shape;452;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55" name="Google Shape;455;p5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56" name="Google Shape;456;p5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457" name="Shape 457"/>
        <p:cNvGrpSpPr/>
        <p:nvPr/>
      </p:nvGrpSpPr>
      <p:grpSpPr>
        <a:xfrm>
          <a:off x="0" y="0"/>
          <a:ext cx="0" cy="0"/>
          <a:chOff x="0" y="0"/>
          <a:chExt cx="0" cy="0"/>
        </a:xfrm>
      </p:grpSpPr>
      <p:sp>
        <p:nvSpPr>
          <p:cNvPr id="458" name="Google Shape;458;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1" name="Google Shape;46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2" name="Google Shape;462;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3" name="Google Shape;46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4" name="Google Shape;464;p55"/>
          <p:cNvGrpSpPr/>
          <p:nvPr/>
        </p:nvGrpSpPr>
        <p:grpSpPr>
          <a:xfrm>
            <a:off x="457200" y="1300225"/>
            <a:ext cx="776889" cy="621300"/>
            <a:chOff x="457200" y="1378813"/>
            <a:chExt cx="776889" cy="621300"/>
          </a:xfrm>
        </p:grpSpPr>
        <p:sp>
          <p:nvSpPr>
            <p:cNvPr id="465" name="Google Shape;465;p5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66" name="Google Shape;466;p5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55"/>
          <p:cNvGrpSpPr/>
          <p:nvPr/>
        </p:nvGrpSpPr>
        <p:grpSpPr>
          <a:xfrm>
            <a:off x="457200" y="2000125"/>
            <a:ext cx="776889" cy="621300"/>
            <a:chOff x="457200" y="1378813"/>
            <a:chExt cx="776889" cy="621300"/>
          </a:xfrm>
        </p:grpSpPr>
        <p:sp>
          <p:nvSpPr>
            <p:cNvPr id="468" name="Google Shape;468;p5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69" name="Google Shape;469;p5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55"/>
          <p:cNvGrpSpPr/>
          <p:nvPr/>
        </p:nvGrpSpPr>
        <p:grpSpPr>
          <a:xfrm>
            <a:off x="457200" y="2692850"/>
            <a:ext cx="776889" cy="621300"/>
            <a:chOff x="457200" y="1378813"/>
            <a:chExt cx="776889" cy="621300"/>
          </a:xfrm>
        </p:grpSpPr>
        <p:sp>
          <p:nvSpPr>
            <p:cNvPr id="471" name="Google Shape;471;p5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72" name="Google Shape;472;p5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55"/>
          <p:cNvGrpSpPr/>
          <p:nvPr/>
        </p:nvGrpSpPr>
        <p:grpSpPr>
          <a:xfrm>
            <a:off x="457200" y="3390350"/>
            <a:ext cx="776889" cy="621300"/>
            <a:chOff x="457200" y="1378813"/>
            <a:chExt cx="776889" cy="621300"/>
          </a:xfrm>
        </p:grpSpPr>
        <p:sp>
          <p:nvSpPr>
            <p:cNvPr id="474" name="Google Shape;474;p5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75" name="Google Shape;475;p5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55"/>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55"/>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55"/>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3" name="Google Shape;483;p55"/>
          <p:cNvGrpSpPr/>
          <p:nvPr/>
        </p:nvGrpSpPr>
        <p:grpSpPr>
          <a:xfrm>
            <a:off x="469500" y="4083075"/>
            <a:ext cx="776889" cy="621300"/>
            <a:chOff x="457200" y="1378813"/>
            <a:chExt cx="776889" cy="621300"/>
          </a:xfrm>
        </p:grpSpPr>
        <p:sp>
          <p:nvSpPr>
            <p:cNvPr id="484" name="Google Shape;484;p5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85" name="Google Shape;485;p5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 name="Google Shape;488;p5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89" name="Shape 489"/>
        <p:cNvGrpSpPr/>
        <p:nvPr/>
      </p:nvGrpSpPr>
      <p:grpSpPr>
        <a:xfrm>
          <a:off x="0" y="0"/>
          <a:ext cx="0" cy="0"/>
          <a:chOff x="0" y="0"/>
          <a:chExt cx="0" cy="0"/>
        </a:xfrm>
      </p:grpSpPr>
      <p:sp>
        <p:nvSpPr>
          <p:cNvPr id="490" name="Google Shape;490;p5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3" name="Google Shape;493;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4" name="Google Shape;494;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5" name="Google Shape;495;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96" name="Google Shape;496;p56"/>
          <p:cNvGrpSpPr/>
          <p:nvPr/>
        </p:nvGrpSpPr>
        <p:grpSpPr>
          <a:xfrm>
            <a:off x="457200" y="1237825"/>
            <a:ext cx="776900" cy="486300"/>
            <a:chOff x="457200" y="1466425"/>
            <a:chExt cx="776900" cy="486300"/>
          </a:xfrm>
        </p:grpSpPr>
        <p:sp>
          <p:nvSpPr>
            <p:cNvPr id="497" name="Google Shape;497;p5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98" name="Google Shape;498;p5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56"/>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5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56"/>
          <p:cNvGrpSpPr/>
          <p:nvPr/>
        </p:nvGrpSpPr>
        <p:grpSpPr>
          <a:xfrm>
            <a:off x="457200" y="1828900"/>
            <a:ext cx="776900" cy="486300"/>
            <a:chOff x="457200" y="1466425"/>
            <a:chExt cx="776900" cy="486300"/>
          </a:xfrm>
        </p:grpSpPr>
        <p:sp>
          <p:nvSpPr>
            <p:cNvPr id="502" name="Google Shape;502;p5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503" name="Google Shape;503;p5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5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56"/>
          <p:cNvGrpSpPr/>
          <p:nvPr/>
        </p:nvGrpSpPr>
        <p:grpSpPr>
          <a:xfrm>
            <a:off x="457200" y="2419975"/>
            <a:ext cx="776900" cy="486300"/>
            <a:chOff x="457200" y="1466425"/>
            <a:chExt cx="776900" cy="486300"/>
          </a:xfrm>
        </p:grpSpPr>
        <p:sp>
          <p:nvSpPr>
            <p:cNvPr id="506" name="Google Shape;506;p5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507" name="Google Shape;507;p5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5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56"/>
          <p:cNvGrpSpPr/>
          <p:nvPr/>
        </p:nvGrpSpPr>
        <p:grpSpPr>
          <a:xfrm>
            <a:off x="457200" y="3011050"/>
            <a:ext cx="776900" cy="486300"/>
            <a:chOff x="457200" y="1466425"/>
            <a:chExt cx="776900" cy="486300"/>
          </a:xfrm>
        </p:grpSpPr>
        <p:sp>
          <p:nvSpPr>
            <p:cNvPr id="510" name="Google Shape;510;p5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511" name="Google Shape;511;p5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5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56"/>
          <p:cNvGrpSpPr/>
          <p:nvPr/>
        </p:nvGrpSpPr>
        <p:grpSpPr>
          <a:xfrm>
            <a:off x="457200" y="3602137"/>
            <a:ext cx="776900" cy="486300"/>
            <a:chOff x="457200" y="1466425"/>
            <a:chExt cx="776900" cy="486300"/>
          </a:xfrm>
        </p:grpSpPr>
        <p:sp>
          <p:nvSpPr>
            <p:cNvPr id="514" name="Google Shape;514;p5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515" name="Google Shape;515;p5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5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56"/>
          <p:cNvGrpSpPr/>
          <p:nvPr/>
        </p:nvGrpSpPr>
        <p:grpSpPr>
          <a:xfrm>
            <a:off x="457200" y="4193262"/>
            <a:ext cx="776900" cy="486300"/>
            <a:chOff x="457200" y="1466425"/>
            <a:chExt cx="776900" cy="486300"/>
          </a:xfrm>
        </p:grpSpPr>
        <p:sp>
          <p:nvSpPr>
            <p:cNvPr id="518" name="Google Shape;518;p5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519" name="Google Shape;519;p5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56"/>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56"/>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 name="Google Shape;522;p56"/>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56"/>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56"/>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56"/>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526" name="Shape 526"/>
        <p:cNvGrpSpPr/>
        <p:nvPr/>
      </p:nvGrpSpPr>
      <p:grpSpPr>
        <a:xfrm>
          <a:off x="0" y="0"/>
          <a:ext cx="0" cy="0"/>
          <a:chOff x="0" y="0"/>
          <a:chExt cx="0" cy="0"/>
        </a:xfrm>
      </p:grpSpPr>
      <p:sp>
        <p:nvSpPr>
          <p:cNvPr id="527" name="Google Shape;527;p5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 name="Google Shape;529;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0" name="Google Shape;530;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1" name="Google Shape;531;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32" name="Google Shape;532;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533" name="Google Shape;533;p57"/>
          <p:cNvGrpSpPr/>
          <p:nvPr/>
        </p:nvGrpSpPr>
        <p:grpSpPr>
          <a:xfrm>
            <a:off x="457222" y="1149803"/>
            <a:ext cx="713194" cy="446423"/>
            <a:chOff x="457200" y="1466425"/>
            <a:chExt cx="776900" cy="486300"/>
          </a:xfrm>
        </p:grpSpPr>
        <p:sp>
          <p:nvSpPr>
            <p:cNvPr id="534" name="Google Shape;534;p5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535" name="Google Shape;535;p5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57"/>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5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57"/>
          <p:cNvGrpSpPr/>
          <p:nvPr/>
        </p:nvGrpSpPr>
        <p:grpSpPr>
          <a:xfrm>
            <a:off x="457222" y="1672428"/>
            <a:ext cx="713194" cy="446423"/>
            <a:chOff x="457200" y="1466425"/>
            <a:chExt cx="776900" cy="486300"/>
          </a:xfrm>
        </p:grpSpPr>
        <p:sp>
          <p:nvSpPr>
            <p:cNvPr id="539" name="Google Shape;539;p5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540" name="Google Shape;540;p5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57"/>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5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57"/>
          <p:cNvGrpSpPr/>
          <p:nvPr/>
        </p:nvGrpSpPr>
        <p:grpSpPr>
          <a:xfrm>
            <a:off x="457197" y="2195578"/>
            <a:ext cx="713194" cy="446423"/>
            <a:chOff x="457200" y="1466425"/>
            <a:chExt cx="776900" cy="486300"/>
          </a:xfrm>
        </p:grpSpPr>
        <p:sp>
          <p:nvSpPr>
            <p:cNvPr id="544" name="Google Shape;544;p5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545" name="Google Shape;545;p5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57"/>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5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57"/>
          <p:cNvGrpSpPr/>
          <p:nvPr/>
        </p:nvGrpSpPr>
        <p:grpSpPr>
          <a:xfrm>
            <a:off x="457197" y="2718203"/>
            <a:ext cx="713194" cy="446423"/>
            <a:chOff x="457200" y="1466425"/>
            <a:chExt cx="776900" cy="486300"/>
          </a:xfrm>
        </p:grpSpPr>
        <p:sp>
          <p:nvSpPr>
            <p:cNvPr id="549" name="Google Shape;549;p5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550" name="Google Shape;550;p5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57"/>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5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57"/>
          <p:cNvGrpSpPr/>
          <p:nvPr/>
        </p:nvGrpSpPr>
        <p:grpSpPr>
          <a:xfrm>
            <a:off x="457222" y="3240828"/>
            <a:ext cx="713194" cy="446423"/>
            <a:chOff x="457200" y="1466425"/>
            <a:chExt cx="776900" cy="486300"/>
          </a:xfrm>
        </p:grpSpPr>
        <p:sp>
          <p:nvSpPr>
            <p:cNvPr id="554" name="Google Shape;554;p5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555" name="Google Shape;555;p5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57"/>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5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57"/>
          <p:cNvGrpSpPr/>
          <p:nvPr/>
        </p:nvGrpSpPr>
        <p:grpSpPr>
          <a:xfrm>
            <a:off x="457222" y="3763453"/>
            <a:ext cx="713194" cy="446423"/>
            <a:chOff x="457200" y="1466425"/>
            <a:chExt cx="776900" cy="486300"/>
          </a:xfrm>
        </p:grpSpPr>
        <p:sp>
          <p:nvSpPr>
            <p:cNvPr id="559" name="Google Shape;559;p5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560" name="Google Shape;560;p5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57"/>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5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57"/>
          <p:cNvGrpSpPr/>
          <p:nvPr/>
        </p:nvGrpSpPr>
        <p:grpSpPr>
          <a:xfrm>
            <a:off x="457222" y="4311603"/>
            <a:ext cx="713194" cy="446423"/>
            <a:chOff x="457200" y="1466425"/>
            <a:chExt cx="776900" cy="486300"/>
          </a:xfrm>
        </p:grpSpPr>
        <p:sp>
          <p:nvSpPr>
            <p:cNvPr id="564" name="Google Shape;564;p5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565" name="Google Shape;565;p5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57"/>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57"/>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68" name="Shape 568"/>
        <p:cNvGrpSpPr/>
        <p:nvPr/>
      </p:nvGrpSpPr>
      <p:grpSpPr>
        <a:xfrm>
          <a:off x="0" y="0"/>
          <a:ext cx="0" cy="0"/>
          <a:chOff x="0" y="0"/>
          <a:chExt cx="0" cy="0"/>
        </a:xfrm>
      </p:grpSpPr>
      <p:sp>
        <p:nvSpPr>
          <p:cNvPr id="569" name="Google Shape;569;p58"/>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58"/>
          <p:cNvGrpSpPr/>
          <p:nvPr/>
        </p:nvGrpSpPr>
        <p:grpSpPr>
          <a:xfrm>
            <a:off x="457209" y="1149761"/>
            <a:ext cx="619500" cy="387776"/>
            <a:chOff x="457200" y="1466425"/>
            <a:chExt cx="776900" cy="486300"/>
          </a:xfrm>
        </p:grpSpPr>
        <p:sp>
          <p:nvSpPr>
            <p:cNvPr id="571" name="Google Shape;571;p5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72" name="Google Shape;572;p5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73" name="Google Shape;573;p58"/>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58"/>
          <p:cNvGrpSpPr/>
          <p:nvPr/>
        </p:nvGrpSpPr>
        <p:grpSpPr>
          <a:xfrm>
            <a:off x="457209" y="1603738"/>
            <a:ext cx="619500" cy="387776"/>
            <a:chOff x="457200" y="1466425"/>
            <a:chExt cx="776900" cy="486300"/>
          </a:xfrm>
        </p:grpSpPr>
        <p:sp>
          <p:nvSpPr>
            <p:cNvPr id="575" name="Google Shape;575;p5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76" name="Google Shape;576;p5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77" name="Google Shape;577;p58"/>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58"/>
          <p:cNvGrpSpPr/>
          <p:nvPr/>
        </p:nvGrpSpPr>
        <p:grpSpPr>
          <a:xfrm>
            <a:off x="457187" y="2058172"/>
            <a:ext cx="619500" cy="387776"/>
            <a:chOff x="457200" y="1466425"/>
            <a:chExt cx="776900" cy="486300"/>
          </a:xfrm>
        </p:grpSpPr>
        <p:sp>
          <p:nvSpPr>
            <p:cNvPr id="579" name="Google Shape;579;p5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80" name="Google Shape;580;p5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81" name="Google Shape;581;p58"/>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58"/>
          <p:cNvGrpSpPr/>
          <p:nvPr/>
        </p:nvGrpSpPr>
        <p:grpSpPr>
          <a:xfrm>
            <a:off x="457187" y="2512150"/>
            <a:ext cx="619500" cy="387776"/>
            <a:chOff x="457200" y="1466425"/>
            <a:chExt cx="776900" cy="486300"/>
          </a:xfrm>
        </p:grpSpPr>
        <p:sp>
          <p:nvSpPr>
            <p:cNvPr id="583" name="Google Shape;583;p5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84" name="Google Shape;584;p5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85" name="Google Shape;585;p58"/>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58"/>
          <p:cNvGrpSpPr/>
          <p:nvPr/>
        </p:nvGrpSpPr>
        <p:grpSpPr>
          <a:xfrm>
            <a:off x="457209" y="2966128"/>
            <a:ext cx="619500" cy="387776"/>
            <a:chOff x="457200" y="1466425"/>
            <a:chExt cx="776900" cy="486300"/>
          </a:xfrm>
        </p:grpSpPr>
        <p:sp>
          <p:nvSpPr>
            <p:cNvPr id="587" name="Google Shape;587;p5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88" name="Google Shape;588;p5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89" name="Google Shape;589;p58"/>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58"/>
          <p:cNvGrpSpPr/>
          <p:nvPr/>
        </p:nvGrpSpPr>
        <p:grpSpPr>
          <a:xfrm>
            <a:off x="457209" y="3420106"/>
            <a:ext cx="619500" cy="387776"/>
            <a:chOff x="457200" y="1466425"/>
            <a:chExt cx="776900" cy="486300"/>
          </a:xfrm>
        </p:grpSpPr>
        <p:sp>
          <p:nvSpPr>
            <p:cNvPr id="591" name="Google Shape;591;p5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92" name="Google Shape;592;p5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93" name="Google Shape;593;p58"/>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58"/>
          <p:cNvGrpSpPr/>
          <p:nvPr/>
        </p:nvGrpSpPr>
        <p:grpSpPr>
          <a:xfrm>
            <a:off x="457209" y="3896256"/>
            <a:ext cx="619500" cy="387776"/>
            <a:chOff x="457200" y="1466425"/>
            <a:chExt cx="776900" cy="486300"/>
          </a:xfrm>
        </p:grpSpPr>
        <p:sp>
          <p:nvSpPr>
            <p:cNvPr id="595" name="Google Shape;595;p5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96" name="Google Shape;596;p5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97" name="Google Shape;597;p58"/>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58"/>
          <p:cNvGrpSpPr/>
          <p:nvPr/>
        </p:nvGrpSpPr>
        <p:grpSpPr>
          <a:xfrm>
            <a:off x="457209" y="4382688"/>
            <a:ext cx="619500" cy="387776"/>
            <a:chOff x="457200" y="1466425"/>
            <a:chExt cx="776900" cy="486300"/>
          </a:xfrm>
        </p:grpSpPr>
        <p:sp>
          <p:nvSpPr>
            <p:cNvPr id="599" name="Google Shape;599;p5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600" name="Google Shape;600;p5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601" name="Google Shape;601;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3" name="Google Shape;603;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4" name="Google Shape;604;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05" name="Google Shape;605;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6" name="Google Shape;606;p58"/>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07" name="Google Shape;607;p58"/>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08" name="Google Shape;608;p58"/>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09" name="Google Shape;609;p58"/>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10" name="Google Shape;610;p58"/>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11" name="Google Shape;611;p58"/>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12" name="Google Shape;612;p58"/>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13" name="Google Shape;613;p5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14" name="Google Shape;614;p58"/>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615" name="Shape 615"/>
        <p:cNvGrpSpPr/>
        <p:nvPr/>
      </p:nvGrpSpPr>
      <p:grpSpPr>
        <a:xfrm>
          <a:off x="0" y="0"/>
          <a:ext cx="0" cy="0"/>
          <a:chOff x="0" y="0"/>
          <a:chExt cx="0" cy="0"/>
        </a:xfrm>
      </p:grpSpPr>
      <p:sp>
        <p:nvSpPr>
          <p:cNvPr id="616" name="Google Shape;616;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8" name="Google Shape;618;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9" name="Google Shape;619;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20" name="Google Shape;620;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1" name="Google Shape;621;p5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9"/>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623" name="Google Shape;623;p59"/>
          <p:cNvGrpSpPr/>
          <p:nvPr/>
        </p:nvGrpSpPr>
        <p:grpSpPr>
          <a:xfrm>
            <a:off x="457181" y="1345103"/>
            <a:ext cx="533372" cy="533480"/>
            <a:chOff x="457200" y="1378813"/>
            <a:chExt cx="695400" cy="695450"/>
          </a:xfrm>
        </p:grpSpPr>
        <p:sp>
          <p:nvSpPr>
            <p:cNvPr id="624" name="Google Shape;624;p59"/>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625" name="Google Shape;625;p59"/>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59"/>
          <p:cNvGrpSpPr/>
          <p:nvPr/>
        </p:nvGrpSpPr>
        <p:grpSpPr>
          <a:xfrm>
            <a:off x="3228956" y="1345103"/>
            <a:ext cx="533372" cy="533480"/>
            <a:chOff x="457200" y="1378813"/>
            <a:chExt cx="695400" cy="695450"/>
          </a:xfrm>
        </p:grpSpPr>
        <p:sp>
          <p:nvSpPr>
            <p:cNvPr id="627" name="Google Shape;627;p5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628" name="Google Shape;628;p59"/>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29" name="Google Shape;629;p5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9"/>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631" name="Google Shape;631;p59"/>
          <p:cNvGrpSpPr/>
          <p:nvPr/>
        </p:nvGrpSpPr>
        <p:grpSpPr>
          <a:xfrm>
            <a:off x="6134081" y="1345853"/>
            <a:ext cx="533372" cy="533480"/>
            <a:chOff x="457200" y="1378813"/>
            <a:chExt cx="695400" cy="695450"/>
          </a:xfrm>
        </p:grpSpPr>
        <p:sp>
          <p:nvSpPr>
            <p:cNvPr id="632" name="Google Shape;632;p59"/>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633" name="Google Shape;633;p59"/>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34" name="Google Shape;634;p5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9"/>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36" name="Google Shape;636;p5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637" name="Shape 637"/>
        <p:cNvGrpSpPr/>
        <p:nvPr/>
      </p:nvGrpSpPr>
      <p:grpSpPr>
        <a:xfrm>
          <a:off x="0" y="0"/>
          <a:ext cx="0" cy="0"/>
          <a:chOff x="0" y="0"/>
          <a:chExt cx="0" cy="0"/>
        </a:xfrm>
      </p:grpSpPr>
      <p:sp>
        <p:nvSpPr>
          <p:cNvPr id="638" name="Google Shape;638;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0" name="Google Shape;640;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1" name="Google Shape;641;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2" name="Google Shape;642;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3" name="Google Shape;643;p6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45" name="Google Shape;645;p60"/>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646" name="Google Shape;646;p60"/>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49" name="Google Shape;649;p60"/>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50" name="Google Shape;650;p60"/>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651" name="Google Shape;651;p60"/>
          <p:cNvGrpSpPr/>
          <p:nvPr/>
        </p:nvGrpSpPr>
        <p:grpSpPr>
          <a:xfrm>
            <a:off x="6134054" y="1345850"/>
            <a:ext cx="2298699" cy="533482"/>
            <a:chOff x="457164" y="1378809"/>
            <a:chExt cx="2997000" cy="695454"/>
          </a:xfrm>
        </p:grpSpPr>
        <p:sp>
          <p:nvSpPr>
            <p:cNvPr id="652" name="Google Shape;652;p60"/>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53" name="Google Shape;653;p6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54" name="Google Shape;654;p6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56" name="Google Shape;656;p6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57" name="Google Shape;657;p60"/>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658" name="Google Shape;658;p60"/>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659" name="Google Shape;659;p60"/>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660" name="Shape 660"/>
        <p:cNvGrpSpPr/>
        <p:nvPr/>
      </p:nvGrpSpPr>
      <p:grpSpPr>
        <a:xfrm>
          <a:off x="0" y="0"/>
          <a:ext cx="0" cy="0"/>
          <a:chOff x="0" y="0"/>
          <a:chExt cx="0" cy="0"/>
        </a:xfrm>
      </p:grpSpPr>
      <p:pic>
        <p:nvPicPr>
          <p:cNvPr id="661" name="Google Shape;661;p6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662" name="Google Shape;662;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4" name="Google Shape;664;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5" name="Google Shape;665;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66" name="Google Shape;666;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7" name="Google Shape;667;p6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68" name="Google Shape;668;p6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9" name="Google Shape;669;p6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6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6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72" name="Google Shape;672;p6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73" name="Google Shape;673;p6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75" name="Google Shape;675;p6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76" name="Shape 676"/>
        <p:cNvGrpSpPr/>
        <p:nvPr/>
      </p:nvGrpSpPr>
      <p:grpSpPr>
        <a:xfrm>
          <a:off x="0" y="0"/>
          <a:ext cx="0" cy="0"/>
          <a:chOff x="0" y="0"/>
          <a:chExt cx="0" cy="0"/>
        </a:xfrm>
      </p:grpSpPr>
      <p:grpSp>
        <p:nvGrpSpPr>
          <p:cNvPr id="677" name="Google Shape;677;p62"/>
          <p:cNvGrpSpPr/>
          <p:nvPr/>
        </p:nvGrpSpPr>
        <p:grpSpPr>
          <a:xfrm>
            <a:off x="453220" y="1424000"/>
            <a:ext cx="743726" cy="530949"/>
            <a:chOff x="453220" y="1424000"/>
            <a:chExt cx="743726" cy="530949"/>
          </a:xfrm>
        </p:grpSpPr>
        <p:sp>
          <p:nvSpPr>
            <p:cNvPr id="678" name="Google Shape;678;p6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9" name="Google Shape;679;p6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80" name="Google Shape;680;p62"/>
          <p:cNvGrpSpPr/>
          <p:nvPr/>
        </p:nvGrpSpPr>
        <p:grpSpPr>
          <a:xfrm>
            <a:off x="453233" y="2276300"/>
            <a:ext cx="743726" cy="530949"/>
            <a:chOff x="453233" y="2276300"/>
            <a:chExt cx="743726" cy="530949"/>
          </a:xfrm>
        </p:grpSpPr>
        <p:sp>
          <p:nvSpPr>
            <p:cNvPr id="681" name="Google Shape;681;p6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6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6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6" name="Google Shape;686;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7" name="Google Shape;687;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88" name="Google Shape;688;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9" name="Google Shape;689;p6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6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62"/>
          <p:cNvGrpSpPr/>
          <p:nvPr/>
        </p:nvGrpSpPr>
        <p:grpSpPr>
          <a:xfrm>
            <a:off x="453233" y="3128588"/>
            <a:ext cx="743726" cy="530949"/>
            <a:chOff x="453233" y="3128588"/>
            <a:chExt cx="743726" cy="530949"/>
          </a:xfrm>
        </p:grpSpPr>
        <p:sp>
          <p:nvSpPr>
            <p:cNvPr id="694" name="Google Shape;694;p6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95" name="Google Shape;695;p6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96" name="Google Shape;696;p62"/>
          <p:cNvGrpSpPr/>
          <p:nvPr/>
        </p:nvGrpSpPr>
        <p:grpSpPr>
          <a:xfrm>
            <a:off x="453233" y="3952200"/>
            <a:ext cx="743726" cy="530949"/>
            <a:chOff x="453233" y="3952200"/>
            <a:chExt cx="743726" cy="530949"/>
          </a:xfrm>
        </p:grpSpPr>
        <p:sp>
          <p:nvSpPr>
            <p:cNvPr id="697" name="Google Shape;697;p6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98" name="Google Shape;698;p6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99" name="Google Shape;699;p6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0" name="Google Shape;700;p6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6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6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703" name="Shape 703"/>
        <p:cNvGrpSpPr/>
        <p:nvPr/>
      </p:nvGrpSpPr>
      <p:grpSpPr>
        <a:xfrm>
          <a:off x="0" y="0"/>
          <a:ext cx="0" cy="0"/>
          <a:chOff x="0" y="0"/>
          <a:chExt cx="0" cy="0"/>
        </a:xfrm>
      </p:grpSpPr>
      <p:sp>
        <p:nvSpPr>
          <p:cNvPr id="704" name="Google Shape;704;p6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5" name="Google Shape;705;p6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06" name="Google Shape;706;p6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7" name="Google Shape;707;p6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08" name="Google Shape;708;p6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1" name="Google Shape;711;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2" name="Google Shape;712;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13" name="Google Shape;713;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4" name="Google Shape;714;p6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6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6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19" name="Google Shape;719;p6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6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6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722" name="Shape 722"/>
        <p:cNvGrpSpPr/>
        <p:nvPr/>
      </p:nvGrpSpPr>
      <p:grpSpPr>
        <a:xfrm>
          <a:off x="0" y="0"/>
          <a:ext cx="0" cy="0"/>
          <a:chOff x="0" y="0"/>
          <a:chExt cx="0" cy="0"/>
        </a:xfrm>
      </p:grpSpPr>
      <p:sp>
        <p:nvSpPr>
          <p:cNvPr id="723" name="Google Shape;723;p6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24" name="Google Shape;724;p6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25" name="Google Shape;725;p6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26" name="Google Shape;726;p6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27" name="Google Shape;727;p6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0" name="Google Shape;730;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1" name="Google Shape;731;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32" name="Google Shape;732;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3" name="Google Shape;733;p6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37" name="Google Shape;737;p6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38" name="Google Shape;738;p6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39" name="Google Shape;739;p6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40" name="Google Shape;740;p64"/>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64"/>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64"/>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64"/>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6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745" name="Shape 745"/>
        <p:cNvGrpSpPr/>
        <p:nvPr/>
      </p:nvGrpSpPr>
      <p:grpSpPr>
        <a:xfrm>
          <a:off x="0" y="0"/>
          <a:ext cx="0" cy="0"/>
          <a:chOff x="0" y="0"/>
          <a:chExt cx="0" cy="0"/>
        </a:xfrm>
      </p:grpSpPr>
      <p:grpSp>
        <p:nvGrpSpPr>
          <p:cNvPr id="746" name="Google Shape;746;p65"/>
          <p:cNvGrpSpPr/>
          <p:nvPr/>
        </p:nvGrpSpPr>
        <p:grpSpPr>
          <a:xfrm>
            <a:off x="453220" y="1424000"/>
            <a:ext cx="743726" cy="530949"/>
            <a:chOff x="453220" y="1424000"/>
            <a:chExt cx="743726" cy="530949"/>
          </a:xfrm>
        </p:grpSpPr>
        <p:sp>
          <p:nvSpPr>
            <p:cNvPr id="747" name="Google Shape;747;p6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48" name="Google Shape;748;p6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749" name="Google Shape;749;p6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50" name="Google Shape;750;p6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51" name="Google Shape;751;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4" name="Google Shape;754;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5" name="Google Shape;755;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56" name="Google Shape;756;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7" name="Google Shape;757;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60" name="Google Shape;760;p6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61" name="Google Shape;761;p65"/>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65"/>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65"/>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6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765" name="Shape 765"/>
        <p:cNvGrpSpPr/>
        <p:nvPr/>
      </p:nvGrpSpPr>
      <p:grpSpPr>
        <a:xfrm>
          <a:off x="0" y="0"/>
          <a:ext cx="0" cy="0"/>
          <a:chOff x="0" y="0"/>
          <a:chExt cx="0" cy="0"/>
        </a:xfrm>
      </p:grpSpPr>
      <p:sp>
        <p:nvSpPr>
          <p:cNvPr id="766" name="Google Shape;766;p6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67" name="Google Shape;767;p6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68" name="Google Shape;768;p6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69" name="Google Shape;769;p6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70" name="Google Shape;770;p6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3" name="Google Shape;773;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5" name="Google Shape;77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6" name="Google Shape;776;p6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80" name="Google Shape;780;p6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81" name="Google Shape;781;p6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82" name="Google Shape;782;p6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83" name="Google Shape;783;p6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6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6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6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6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88" name="Shape 788"/>
        <p:cNvGrpSpPr/>
        <p:nvPr/>
      </p:nvGrpSpPr>
      <p:grpSpPr>
        <a:xfrm>
          <a:off x="0" y="0"/>
          <a:ext cx="0" cy="0"/>
          <a:chOff x="0" y="0"/>
          <a:chExt cx="0" cy="0"/>
        </a:xfrm>
      </p:grpSpPr>
      <p:grpSp>
        <p:nvGrpSpPr>
          <p:cNvPr id="789" name="Google Shape;789;p67"/>
          <p:cNvGrpSpPr/>
          <p:nvPr/>
        </p:nvGrpSpPr>
        <p:grpSpPr>
          <a:xfrm>
            <a:off x="453395" y="1396850"/>
            <a:ext cx="743726" cy="530949"/>
            <a:chOff x="453220" y="1424000"/>
            <a:chExt cx="743726" cy="530949"/>
          </a:xfrm>
        </p:grpSpPr>
        <p:sp>
          <p:nvSpPr>
            <p:cNvPr id="790" name="Google Shape;790;p6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91" name="Google Shape;791;p6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92" name="Google Shape;792;p67"/>
          <p:cNvGrpSpPr/>
          <p:nvPr/>
        </p:nvGrpSpPr>
        <p:grpSpPr>
          <a:xfrm>
            <a:off x="453408" y="2249150"/>
            <a:ext cx="743726" cy="530949"/>
            <a:chOff x="453233" y="2276300"/>
            <a:chExt cx="743726" cy="530949"/>
          </a:xfrm>
        </p:grpSpPr>
        <p:sp>
          <p:nvSpPr>
            <p:cNvPr id="793" name="Google Shape;793;p6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94" name="Google Shape;794;p6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95" name="Google Shape;795;p67"/>
          <p:cNvSpPr/>
          <p:nvPr/>
        </p:nvSpPr>
        <p:spPr>
          <a:xfrm>
            <a:off x="1352725" y="13516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8" name="Google Shape;798;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9" name="Google Shape;799;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00" name="Google Shape;800;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1" name="Google Shape;801;p67"/>
          <p:cNvSpPr/>
          <p:nvPr/>
        </p:nvSpPr>
        <p:spPr>
          <a:xfrm>
            <a:off x="1352725" y="22039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7"/>
          <p:cNvSpPr/>
          <p:nvPr/>
        </p:nvSpPr>
        <p:spPr>
          <a:xfrm>
            <a:off x="1352725" y="3046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67"/>
          <p:cNvGrpSpPr/>
          <p:nvPr/>
        </p:nvGrpSpPr>
        <p:grpSpPr>
          <a:xfrm>
            <a:off x="453408" y="3101438"/>
            <a:ext cx="743726" cy="530949"/>
            <a:chOff x="453233" y="3128588"/>
            <a:chExt cx="743726" cy="530949"/>
          </a:xfrm>
        </p:grpSpPr>
        <p:sp>
          <p:nvSpPr>
            <p:cNvPr id="804" name="Google Shape;804;p6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5" name="Google Shape;805;p6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806" name="Google Shape;806;p67"/>
          <p:cNvSpPr txBox="1"/>
          <p:nvPr>
            <p:ph idx="2" type="subTitle"/>
          </p:nvPr>
        </p:nvSpPr>
        <p:spPr>
          <a:xfrm>
            <a:off x="175" y="13732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67"/>
          <p:cNvSpPr txBox="1"/>
          <p:nvPr>
            <p:ph idx="3"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8" name="Google Shape;808;p67"/>
          <p:cNvSpPr txBox="1"/>
          <p:nvPr>
            <p:ph idx="4"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6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810" name="Shape 810"/>
        <p:cNvGrpSpPr/>
        <p:nvPr/>
      </p:nvGrpSpPr>
      <p:grpSpPr>
        <a:xfrm>
          <a:off x="0" y="0"/>
          <a:ext cx="0" cy="0"/>
          <a:chOff x="0" y="0"/>
          <a:chExt cx="0" cy="0"/>
        </a:xfrm>
      </p:grpSpPr>
      <p:sp>
        <p:nvSpPr>
          <p:cNvPr id="811" name="Google Shape;811;p6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13" name="Google Shape;813;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4" name="Google Shape;814;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5" name="Google Shape;815;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16" name="Google Shape;81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7" name="Google Shape;817;p68"/>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6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8"/>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68"/>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68"/>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6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8"/>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26" name="Google Shape;826;p68"/>
          <p:cNvGrpSpPr/>
          <p:nvPr/>
        </p:nvGrpSpPr>
        <p:grpSpPr>
          <a:xfrm>
            <a:off x="450683" y="1358000"/>
            <a:ext cx="743726" cy="530949"/>
            <a:chOff x="450683" y="1358000"/>
            <a:chExt cx="743726" cy="530949"/>
          </a:xfrm>
        </p:grpSpPr>
        <p:sp>
          <p:nvSpPr>
            <p:cNvPr id="827" name="Google Shape;827;p68"/>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28" name="Google Shape;828;p68"/>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829" name="Google Shape;829;p68"/>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0" name="Google Shape;830;p68"/>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1" name="Google Shape;831;p68"/>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2" name="Google Shape;832;p68"/>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3" name="Google Shape;833;p68"/>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4" name="Google Shape;834;p68"/>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5" name="Google Shape;835;p68"/>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6" name="Google Shape;836;p68"/>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7" name="Google Shape;837;p6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838" name="Shape 838"/>
        <p:cNvGrpSpPr/>
        <p:nvPr/>
      </p:nvGrpSpPr>
      <p:grpSpPr>
        <a:xfrm>
          <a:off x="0" y="0"/>
          <a:ext cx="0" cy="0"/>
          <a:chOff x="0" y="0"/>
          <a:chExt cx="0" cy="0"/>
        </a:xfrm>
      </p:grpSpPr>
      <p:sp>
        <p:nvSpPr>
          <p:cNvPr id="839" name="Google Shape;839;p6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41" name="Google Shape;841;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2" name="Google Shape;842;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3" name="Google Shape;843;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4" name="Google Shape;844;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5" name="Google Shape;845;p6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6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6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6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6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6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855" name="Google Shape;855;p69"/>
          <p:cNvGrpSpPr/>
          <p:nvPr/>
        </p:nvGrpSpPr>
        <p:grpSpPr>
          <a:xfrm>
            <a:off x="453220" y="1347800"/>
            <a:ext cx="743726" cy="530949"/>
            <a:chOff x="453220" y="1347800"/>
            <a:chExt cx="743726" cy="530949"/>
          </a:xfrm>
        </p:grpSpPr>
        <p:sp>
          <p:nvSpPr>
            <p:cNvPr id="856" name="Google Shape;856;p69"/>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57" name="Google Shape;857;p69"/>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58" name="Google Shape;858;p69"/>
          <p:cNvGrpSpPr/>
          <p:nvPr/>
        </p:nvGrpSpPr>
        <p:grpSpPr>
          <a:xfrm>
            <a:off x="453233" y="2758813"/>
            <a:ext cx="743726" cy="530949"/>
            <a:chOff x="453233" y="2200100"/>
            <a:chExt cx="743726" cy="530949"/>
          </a:xfrm>
        </p:grpSpPr>
        <p:sp>
          <p:nvSpPr>
            <p:cNvPr id="859" name="Google Shape;859;p69"/>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60" name="Google Shape;860;p69"/>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61" name="Google Shape;861;p69"/>
          <p:cNvGrpSpPr/>
          <p:nvPr/>
        </p:nvGrpSpPr>
        <p:grpSpPr>
          <a:xfrm>
            <a:off x="453233" y="3442525"/>
            <a:ext cx="743726" cy="530949"/>
            <a:chOff x="453233" y="3052388"/>
            <a:chExt cx="743726" cy="530949"/>
          </a:xfrm>
        </p:grpSpPr>
        <p:sp>
          <p:nvSpPr>
            <p:cNvPr id="862" name="Google Shape;862;p69"/>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63" name="Google Shape;863;p69"/>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64" name="Google Shape;864;p69"/>
          <p:cNvGrpSpPr/>
          <p:nvPr/>
        </p:nvGrpSpPr>
        <p:grpSpPr>
          <a:xfrm>
            <a:off x="453233" y="4126238"/>
            <a:ext cx="743726" cy="530949"/>
            <a:chOff x="453233" y="3876000"/>
            <a:chExt cx="743726" cy="530949"/>
          </a:xfrm>
        </p:grpSpPr>
        <p:sp>
          <p:nvSpPr>
            <p:cNvPr id="865" name="Google Shape;865;p69"/>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66" name="Google Shape;866;p69"/>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67" name="Google Shape;867;p69"/>
          <p:cNvGrpSpPr/>
          <p:nvPr/>
        </p:nvGrpSpPr>
        <p:grpSpPr>
          <a:xfrm>
            <a:off x="453220" y="2042925"/>
            <a:ext cx="743726" cy="530949"/>
            <a:chOff x="453220" y="1347800"/>
            <a:chExt cx="743726" cy="530949"/>
          </a:xfrm>
        </p:grpSpPr>
        <p:sp>
          <p:nvSpPr>
            <p:cNvPr id="868" name="Google Shape;868;p69"/>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69" name="Google Shape;869;p69"/>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70" name="Shape 870"/>
        <p:cNvGrpSpPr/>
        <p:nvPr/>
      </p:nvGrpSpPr>
      <p:grpSpPr>
        <a:xfrm>
          <a:off x="0" y="0"/>
          <a:ext cx="0" cy="0"/>
          <a:chOff x="0" y="0"/>
          <a:chExt cx="0" cy="0"/>
        </a:xfrm>
      </p:grpSpPr>
      <p:sp>
        <p:nvSpPr>
          <p:cNvPr id="871" name="Google Shape;87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73" name="Google Shape;87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4" name="Google Shape;87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76" name="Google Shape;87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7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7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7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83" name="Google Shape;883;p7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84" name="Google Shape;884;p7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85" name="Google Shape;885;p7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86" name="Google Shape;886;p7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87" name="Google Shape;887;p7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88" name="Google Shape;888;p7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89" name="Shape 889"/>
        <p:cNvGrpSpPr/>
        <p:nvPr/>
      </p:nvGrpSpPr>
      <p:grpSpPr>
        <a:xfrm>
          <a:off x="0" y="0"/>
          <a:ext cx="0" cy="0"/>
          <a:chOff x="0" y="0"/>
          <a:chExt cx="0" cy="0"/>
        </a:xfrm>
      </p:grpSpPr>
      <p:sp>
        <p:nvSpPr>
          <p:cNvPr id="890" name="Google Shape;890;p7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1" name="Google Shape;891;p71"/>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92" name="Google Shape;892;p7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93" name="Google Shape;893;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4" name="Google Shape;894;p7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95" name="Google Shape;895;p7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01" name="Google Shape;901;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02" name="Google Shape;902;p71"/>
          <p:cNvGrpSpPr/>
          <p:nvPr/>
        </p:nvGrpSpPr>
        <p:grpSpPr>
          <a:xfrm>
            <a:off x="429795" y="1274754"/>
            <a:ext cx="577822" cy="412443"/>
            <a:chOff x="453224" y="1424000"/>
            <a:chExt cx="510985" cy="364800"/>
          </a:xfrm>
        </p:grpSpPr>
        <p:sp>
          <p:nvSpPr>
            <p:cNvPr id="903" name="Google Shape;903;p7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4" name="Google Shape;904;p7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05" name="Google Shape;905;p71"/>
          <p:cNvGrpSpPr/>
          <p:nvPr/>
        </p:nvGrpSpPr>
        <p:grpSpPr>
          <a:xfrm>
            <a:off x="429795" y="1865844"/>
            <a:ext cx="577822" cy="412443"/>
            <a:chOff x="453224" y="1424000"/>
            <a:chExt cx="510985" cy="364800"/>
          </a:xfrm>
        </p:grpSpPr>
        <p:sp>
          <p:nvSpPr>
            <p:cNvPr id="906" name="Google Shape;906;p7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7" name="Google Shape;907;p7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08" name="Google Shape;908;p71"/>
          <p:cNvGrpSpPr/>
          <p:nvPr/>
        </p:nvGrpSpPr>
        <p:grpSpPr>
          <a:xfrm>
            <a:off x="429795" y="2456934"/>
            <a:ext cx="577822" cy="412443"/>
            <a:chOff x="453224" y="1424000"/>
            <a:chExt cx="510985" cy="364800"/>
          </a:xfrm>
        </p:grpSpPr>
        <p:sp>
          <p:nvSpPr>
            <p:cNvPr id="909" name="Google Shape;909;p7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0" name="Google Shape;910;p7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11" name="Google Shape;911;p71"/>
          <p:cNvGrpSpPr/>
          <p:nvPr/>
        </p:nvGrpSpPr>
        <p:grpSpPr>
          <a:xfrm>
            <a:off x="429795" y="3048024"/>
            <a:ext cx="577822" cy="412443"/>
            <a:chOff x="453224" y="1424000"/>
            <a:chExt cx="510985" cy="364800"/>
          </a:xfrm>
        </p:grpSpPr>
        <p:sp>
          <p:nvSpPr>
            <p:cNvPr id="912" name="Google Shape;912;p7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7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14" name="Google Shape;914;p71"/>
          <p:cNvGrpSpPr/>
          <p:nvPr/>
        </p:nvGrpSpPr>
        <p:grpSpPr>
          <a:xfrm>
            <a:off x="429795" y="3639114"/>
            <a:ext cx="577822" cy="412443"/>
            <a:chOff x="453224" y="1424000"/>
            <a:chExt cx="510985" cy="364800"/>
          </a:xfrm>
        </p:grpSpPr>
        <p:sp>
          <p:nvSpPr>
            <p:cNvPr id="915" name="Google Shape;915;p7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6" name="Google Shape;916;p7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17" name="Google Shape;917;p71"/>
          <p:cNvGrpSpPr/>
          <p:nvPr/>
        </p:nvGrpSpPr>
        <p:grpSpPr>
          <a:xfrm>
            <a:off x="429795" y="4230204"/>
            <a:ext cx="577822" cy="412443"/>
            <a:chOff x="453224" y="1424000"/>
            <a:chExt cx="510985" cy="364800"/>
          </a:xfrm>
        </p:grpSpPr>
        <p:sp>
          <p:nvSpPr>
            <p:cNvPr id="918" name="Google Shape;918;p7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9" name="Google Shape;919;p7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0" name="Google Shape;920;p71"/>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1" name="Google Shape;921;p71"/>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71"/>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71"/>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71"/>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71"/>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926" name="Shape 926"/>
        <p:cNvGrpSpPr/>
        <p:nvPr/>
      </p:nvGrpSpPr>
      <p:grpSpPr>
        <a:xfrm>
          <a:off x="0" y="0"/>
          <a:ext cx="0" cy="0"/>
          <a:chOff x="0" y="0"/>
          <a:chExt cx="0" cy="0"/>
        </a:xfrm>
      </p:grpSpPr>
      <p:cxnSp>
        <p:nvCxnSpPr>
          <p:cNvPr id="927" name="Google Shape;927;p7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28" name="Google Shape;928;p7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29" name="Google Shape;929;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0" name="Google Shape;930;p7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31" name="Google Shape;93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32" name="Google Shape;93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72"/>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72"/>
          <p:cNvGrpSpPr/>
          <p:nvPr/>
        </p:nvGrpSpPr>
        <p:grpSpPr>
          <a:xfrm>
            <a:off x="445468" y="4367943"/>
            <a:ext cx="491946" cy="359019"/>
            <a:chOff x="463425" y="1453125"/>
            <a:chExt cx="735125" cy="513838"/>
          </a:xfrm>
        </p:grpSpPr>
        <p:sp>
          <p:nvSpPr>
            <p:cNvPr id="935" name="Google Shape;935;p7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6" name="Google Shape;936;p7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7" name="Google Shape;937;p72"/>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72"/>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72"/>
          <p:cNvGrpSpPr/>
          <p:nvPr/>
        </p:nvGrpSpPr>
        <p:grpSpPr>
          <a:xfrm>
            <a:off x="445468" y="3832229"/>
            <a:ext cx="491946" cy="359019"/>
            <a:chOff x="463425" y="1453125"/>
            <a:chExt cx="735125" cy="513838"/>
          </a:xfrm>
        </p:grpSpPr>
        <p:sp>
          <p:nvSpPr>
            <p:cNvPr id="940" name="Google Shape;940;p7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1" name="Google Shape;941;p7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2" name="Google Shape;942;p72"/>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72"/>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72"/>
          <p:cNvGrpSpPr/>
          <p:nvPr/>
        </p:nvGrpSpPr>
        <p:grpSpPr>
          <a:xfrm>
            <a:off x="445468" y="3296514"/>
            <a:ext cx="491946" cy="359019"/>
            <a:chOff x="463425" y="1453125"/>
            <a:chExt cx="735125" cy="513838"/>
          </a:xfrm>
        </p:grpSpPr>
        <p:sp>
          <p:nvSpPr>
            <p:cNvPr id="945" name="Google Shape;945;p7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6" name="Google Shape;946;p7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7" name="Google Shape;947;p72"/>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72"/>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72"/>
          <p:cNvGrpSpPr/>
          <p:nvPr/>
        </p:nvGrpSpPr>
        <p:grpSpPr>
          <a:xfrm>
            <a:off x="445468" y="2760799"/>
            <a:ext cx="491946" cy="359019"/>
            <a:chOff x="463425" y="1453125"/>
            <a:chExt cx="735125" cy="513838"/>
          </a:xfrm>
        </p:grpSpPr>
        <p:sp>
          <p:nvSpPr>
            <p:cNvPr id="950" name="Google Shape;950;p7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1" name="Google Shape;951;p7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2" name="Google Shape;952;p72"/>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72"/>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72"/>
          <p:cNvGrpSpPr/>
          <p:nvPr/>
        </p:nvGrpSpPr>
        <p:grpSpPr>
          <a:xfrm>
            <a:off x="445468" y="2225085"/>
            <a:ext cx="491946" cy="359019"/>
            <a:chOff x="463425" y="1453125"/>
            <a:chExt cx="735125" cy="513838"/>
          </a:xfrm>
        </p:grpSpPr>
        <p:sp>
          <p:nvSpPr>
            <p:cNvPr id="955" name="Google Shape;955;p7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6" name="Google Shape;956;p7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7" name="Google Shape;957;p72"/>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72"/>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72"/>
          <p:cNvGrpSpPr/>
          <p:nvPr/>
        </p:nvGrpSpPr>
        <p:grpSpPr>
          <a:xfrm>
            <a:off x="445468" y="1689370"/>
            <a:ext cx="491946" cy="359019"/>
            <a:chOff x="463425" y="1453125"/>
            <a:chExt cx="735125" cy="513838"/>
          </a:xfrm>
        </p:grpSpPr>
        <p:sp>
          <p:nvSpPr>
            <p:cNvPr id="960" name="Google Shape;960;p7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1" name="Google Shape;961;p7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2" name="Google Shape;962;p72"/>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72"/>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72"/>
          <p:cNvGrpSpPr/>
          <p:nvPr/>
        </p:nvGrpSpPr>
        <p:grpSpPr>
          <a:xfrm>
            <a:off x="445468" y="1153656"/>
            <a:ext cx="491946" cy="359019"/>
            <a:chOff x="463425" y="1453125"/>
            <a:chExt cx="735125" cy="513838"/>
          </a:xfrm>
        </p:grpSpPr>
        <p:sp>
          <p:nvSpPr>
            <p:cNvPr id="965" name="Google Shape;965;p7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6" name="Google Shape;966;p7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7" name="Google Shape;967;p72"/>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68" name="Shape 968"/>
        <p:cNvGrpSpPr/>
        <p:nvPr/>
      </p:nvGrpSpPr>
      <p:grpSpPr>
        <a:xfrm>
          <a:off x="0" y="0"/>
          <a:ext cx="0" cy="0"/>
          <a:chOff x="0" y="0"/>
          <a:chExt cx="0" cy="0"/>
        </a:xfrm>
      </p:grpSpPr>
      <p:cxnSp>
        <p:nvCxnSpPr>
          <p:cNvPr id="969" name="Google Shape;969;p7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70" name="Google Shape;970;p7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71" name="Google Shape;971;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2" name="Google Shape;972;p7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73" name="Google Shape;973;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74" name="Google Shape;974;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73"/>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73"/>
          <p:cNvGrpSpPr/>
          <p:nvPr/>
        </p:nvGrpSpPr>
        <p:grpSpPr>
          <a:xfrm>
            <a:off x="467219" y="3979913"/>
            <a:ext cx="433430" cy="316319"/>
            <a:chOff x="463425" y="1453125"/>
            <a:chExt cx="735125" cy="513838"/>
          </a:xfrm>
        </p:grpSpPr>
        <p:sp>
          <p:nvSpPr>
            <p:cNvPr id="977" name="Google Shape;977;p7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8" name="Google Shape;978;p7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9" name="Google Shape;979;p73"/>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73"/>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73"/>
          <p:cNvGrpSpPr/>
          <p:nvPr/>
        </p:nvGrpSpPr>
        <p:grpSpPr>
          <a:xfrm>
            <a:off x="467219" y="3507913"/>
            <a:ext cx="433430" cy="316319"/>
            <a:chOff x="463425" y="1453125"/>
            <a:chExt cx="735125" cy="513838"/>
          </a:xfrm>
        </p:grpSpPr>
        <p:sp>
          <p:nvSpPr>
            <p:cNvPr id="982" name="Google Shape;982;p7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3" name="Google Shape;983;p7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84" name="Google Shape;984;p73"/>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5" name="Google Shape;985;p73"/>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73"/>
          <p:cNvGrpSpPr/>
          <p:nvPr/>
        </p:nvGrpSpPr>
        <p:grpSpPr>
          <a:xfrm>
            <a:off x="467219" y="3035913"/>
            <a:ext cx="433430" cy="316319"/>
            <a:chOff x="463425" y="1453125"/>
            <a:chExt cx="735125" cy="513838"/>
          </a:xfrm>
        </p:grpSpPr>
        <p:sp>
          <p:nvSpPr>
            <p:cNvPr id="987" name="Google Shape;987;p7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8" name="Google Shape;988;p7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89" name="Google Shape;989;p73"/>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73"/>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73"/>
          <p:cNvGrpSpPr/>
          <p:nvPr/>
        </p:nvGrpSpPr>
        <p:grpSpPr>
          <a:xfrm>
            <a:off x="467219" y="2563912"/>
            <a:ext cx="433430" cy="316319"/>
            <a:chOff x="463425" y="1453125"/>
            <a:chExt cx="735125" cy="513838"/>
          </a:xfrm>
        </p:grpSpPr>
        <p:sp>
          <p:nvSpPr>
            <p:cNvPr id="992" name="Google Shape;992;p7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3" name="Google Shape;993;p7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94" name="Google Shape;994;p73"/>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73"/>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73"/>
          <p:cNvGrpSpPr/>
          <p:nvPr/>
        </p:nvGrpSpPr>
        <p:grpSpPr>
          <a:xfrm>
            <a:off x="467219" y="2091912"/>
            <a:ext cx="433430" cy="316319"/>
            <a:chOff x="463425" y="1453125"/>
            <a:chExt cx="735125" cy="513838"/>
          </a:xfrm>
        </p:grpSpPr>
        <p:sp>
          <p:nvSpPr>
            <p:cNvPr id="997" name="Google Shape;997;p7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8" name="Google Shape;998;p7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99" name="Google Shape;999;p73"/>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73"/>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73"/>
          <p:cNvGrpSpPr/>
          <p:nvPr/>
        </p:nvGrpSpPr>
        <p:grpSpPr>
          <a:xfrm>
            <a:off x="467219" y="1619912"/>
            <a:ext cx="433430" cy="316319"/>
            <a:chOff x="463425" y="1453125"/>
            <a:chExt cx="735125" cy="513838"/>
          </a:xfrm>
        </p:grpSpPr>
        <p:sp>
          <p:nvSpPr>
            <p:cNvPr id="1002" name="Google Shape;1002;p7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3" name="Google Shape;1003;p7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04" name="Google Shape;1004;p73"/>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73"/>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73"/>
          <p:cNvGrpSpPr/>
          <p:nvPr/>
        </p:nvGrpSpPr>
        <p:grpSpPr>
          <a:xfrm>
            <a:off x="467219" y="1147912"/>
            <a:ext cx="433430" cy="316319"/>
            <a:chOff x="463425" y="1453125"/>
            <a:chExt cx="735125" cy="513838"/>
          </a:xfrm>
        </p:grpSpPr>
        <p:sp>
          <p:nvSpPr>
            <p:cNvPr id="1007" name="Google Shape;1007;p7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8" name="Google Shape;1008;p7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09" name="Google Shape;1009;p73"/>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73"/>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 name="Google Shape;1011;p73"/>
          <p:cNvGrpSpPr/>
          <p:nvPr/>
        </p:nvGrpSpPr>
        <p:grpSpPr>
          <a:xfrm>
            <a:off x="467219" y="4459810"/>
            <a:ext cx="433430" cy="316319"/>
            <a:chOff x="463425" y="1453125"/>
            <a:chExt cx="735125" cy="513838"/>
          </a:xfrm>
        </p:grpSpPr>
        <p:sp>
          <p:nvSpPr>
            <p:cNvPr id="1012" name="Google Shape;1012;p7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3" name="Google Shape;1013;p7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14" name="Google Shape;1014;p73"/>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1015" name="Shape 1015"/>
        <p:cNvGrpSpPr/>
        <p:nvPr/>
      </p:nvGrpSpPr>
      <p:grpSpPr>
        <a:xfrm>
          <a:off x="0" y="0"/>
          <a:ext cx="0" cy="0"/>
          <a:chOff x="0" y="0"/>
          <a:chExt cx="0" cy="0"/>
        </a:xfrm>
      </p:grpSpPr>
      <p:cxnSp>
        <p:nvCxnSpPr>
          <p:cNvPr id="1016" name="Google Shape;1016;p7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017" name="Google Shape;1017;p7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018" name="Google Shape;1018;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9" name="Google Shape;1019;p7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020" name="Google Shape;1020;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1021" name="Google Shape;1021;p74"/>
          <p:cNvGrpSpPr/>
          <p:nvPr/>
        </p:nvGrpSpPr>
        <p:grpSpPr>
          <a:xfrm>
            <a:off x="290151" y="835207"/>
            <a:ext cx="402187" cy="293504"/>
            <a:chOff x="463425" y="1453125"/>
            <a:chExt cx="735125" cy="513838"/>
          </a:xfrm>
        </p:grpSpPr>
        <p:sp>
          <p:nvSpPr>
            <p:cNvPr id="1022" name="Google Shape;1022;p7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3" name="Google Shape;1023;p7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24" name="Google Shape;1024;p74"/>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4"/>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4"/>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4"/>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4"/>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4"/>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4"/>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4"/>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4"/>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74"/>
          <p:cNvGrpSpPr/>
          <p:nvPr/>
        </p:nvGrpSpPr>
        <p:grpSpPr>
          <a:xfrm>
            <a:off x="290151" y="1276878"/>
            <a:ext cx="402187" cy="293504"/>
            <a:chOff x="463425" y="1453125"/>
            <a:chExt cx="735125" cy="513838"/>
          </a:xfrm>
        </p:grpSpPr>
        <p:sp>
          <p:nvSpPr>
            <p:cNvPr id="1034" name="Google Shape;1034;p7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5" name="Google Shape;1035;p7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36" name="Google Shape;1036;p74"/>
          <p:cNvGrpSpPr/>
          <p:nvPr/>
        </p:nvGrpSpPr>
        <p:grpSpPr>
          <a:xfrm>
            <a:off x="290151" y="1718548"/>
            <a:ext cx="402187" cy="293504"/>
            <a:chOff x="463425" y="1453125"/>
            <a:chExt cx="735125" cy="513838"/>
          </a:xfrm>
        </p:grpSpPr>
        <p:sp>
          <p:nvSpPr>
            <p:cNvPr id="1037" name="Google Shape;1037;p7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8" name="Google Shape;1038;p7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39" name="Google Shape;1039;p74"/>
          <p:cNvGrpSpPr/>
          <p:nvPr/>
        </p:nvGrpSpPr>
        <p:grpSpPr>
          <a:xfrm>
            <a:off x="290151" y="2160219"/>
            <a:ext cx="402187" cy="293504"/>
            <a:chOff x="463425" y="1453125"/>
            <a:chExt cx="735125" cy="513838"/>
          </a:xfrm>
        </p:grpSpPr>
        <p:sp>
          <p:nvSpPr>
            <p:cNvPr id="1040" name="Google Shape;1040;p7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1" name="Google Shape;1041;p7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42" name="Google Shape;1042;p74"/>
          <p:cNvGrpSpPr/>
          <p:nvPr/>
        </p:nvGrpSpPr>
        <p:grpSpPr>
          <a:xfrm>
            <a:off x="290151" y="2601890"/>
            <a:ext cx="402187" cy="293504"/>
            <a:chOff x="463425" y="1453125"/>
            <a:chExt cx="735125" cy="513838"/>
          </a:xfrm>
        </p:grpSpPr>
        <p:sp>
          <p:nvSpPr>
            <p:cNvPr id="1043" name="Google Shape;1043;p7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4" name="Google Shape;1044;p7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45" name="Google Shape;1045;p74"/>
          <p:cNvGrpSpPr/>
          <p:nvPr/>
        </p:nvGrpSpPr>
        <p:grpSpPr>
          <a:xfrm>
            <a:off x="290151" y="3043561"/>
            <a:ext cx="402187" cy="293504"/>
            <a:chOff x="463425" y="1453125"/>
            <a:chExt cx="735125" cy="513838"/>
          </a:xfrm>
        </p:grpSpPr>
        <p:sp>
          <p:nvSpPr>
            <p:cNvPr id="1046" name="Google Shape;1046;p7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7" name="Google Shape;1047;p7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48" name="Google Shape;1048;p74"/>
          <p:cNvGrpSpPr/>
          <p:nvPr/>
        </p:nvGrpSpPr>
        <p:grpSpPr>
          <a:xfrm>
            <a:off x="290151" y="3485231"/>
            <a:ext cx="402187" cy="293504"/>
            <a:chOff x="463425" y="1453125"/>
            <a:chExt cx="735125" cy="513838"/>
          </a:xfrm>
        </p:grpSpPr>
        <p:sp>
          <p:nvSpPr>
            <p:cNvPr id="1049" name="Google Shape;1049;p7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0" name="Google Shape;1050;p7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51" name="Google Shape;1051;p74"/>
          <p:cNvGrpSpPr/>
          <p:nvPr/>
        </p:nvGrpSpPr>
        <p:grpSpPr>
          <a:xfrm>
            <a:off x="290151" y="3926902"/>
            <a:ext cx="402187" cy="293504"/>
            <a:chOff x="463425" y="1453125"/>
            <a:chExt cx="735125" cy="513838"/>
          </a:xfrm>
        </p:grpSpPr>
        <p:sp>
          <p:nvSpPr>
            <p:cNvPr id="1052" name="Google Shape;1052;p7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3" name="Google Shape;1053;p7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54" name="Google Shape;1054;p74"/>
          <p:cNvGrpSpPr/>
          <p:nvPr/>
        </p:nvGrpSpPr>
        <p:grpSpPr>
          <a:xfrm>
            <a:off x="290151" y="4368573"/>
            <a:ext cx="402187" cy="293504"/>
            <a:chOff x="463425" y="1453125"/>
            <a:chExt cx="735125" cy="513838"/>
          </a:xfrm>
        </p:grpSpPr>
        <p:sp>
          <p:nvSpPr>
            <p:cNvPr id="1055" name="Google Shape;1055;p7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6" name="Google Shape;1056;p7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57" name="Google Shape;1057;p74"/>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74"/>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74"/>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0" name="Google Shape;1060;p74"/>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1" name="Google Shape;1061;p74"/>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2" name="Google Shape;1062;p74"/>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74"/>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4" name="Google Shape;1064;p74"/>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5" name="Google Shape;1065;p74"/>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
    <p:spTree>
      <p:nvGrpSpPr>
        <p:cNvPr id="1066" name="Shape 1066"/>
        <p:cNvGrpSpPr/>
        <p:nvPr/>
      </p:nvGrpSpPr>
      <p:grpSpPr>
        <a:xfrm>
          <a:off x="0" y="0"/>
          <a:ext cx="0" cy="0"/>
          <a:chOff x="0" y="0"/>
          <a:chExt cx="0" cy="0"/>
        </a:xfrm>
      </p:grpSpPr>
      <p:pic>
        <p:nvPicPr>
          <p:cNvPr id="1067" name="Google Shape;1067;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8" name="Google Shape;1068;p7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9" name="Google Shape;1069;p7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0" name="Google Shape;1070;p7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71" name="Google Shape;1071;p7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72" name="Google Shape;1072;p75"/>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73" name="Google Shape;1073;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
    <p:spTree>
      <p:nvGrpSpPr>
        <p:cNvPr id="1074" name="Shape 1074"/>
        <p:cNvGrpSpPr/>
        <p:nvPr/>
      </p:nvGrpSpPr>
      <p:grpSpPr>
        <a:xfrm>
          <a:off x="0" y="0"/>
          <a:ext cx="0" cy="0"/>
          <a:chOff x="0" y="0"/>
          <a:chExt cx="0" cy="0"/>
        </a:xfrm>
      </p:grpSpPr>
      <p:pic>
        <p:nvPicPr>
          <p:cNvPr id="1075" name="Google Shape;1075;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6" name="Google Shape;1076;p7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7" name="Google Shape;1077;p7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8" name="Google Shape;1078;p7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79" name="Google Shape;1079;p7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80" name="Google Shape;1080;p76"/>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81" name="Google Shape;1081;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1082" name="Shape 1082"/>
        <p:cNvGrpSpPr/>
        <p:nvPr/>
      </p:nvGrpSpPr>
      <p:grpSpPr>
        <a:xfrm>
          <a:off x="0" y="0"/>
          <a:ext cx="0" cy="0"/>
          <a:chOff x="0" y="0"/>
          <a:chExt cx="0" cy="0"/>
        </a:xfrm>
      </p:grpSpPr>
      <p:pic>
        <p:nvPicPr>
          <p:cNvPr id="1083" name="Google Shape;1083;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4" name="Google Shape;1084;p7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85" name="Google Shape;1085;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86" name="Google Shape;1086;p77"/>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87" name="Google Shape;1087;p77"/>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8" name="Google Shape;1088;p77"/>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_1">
    <p:spTree>
      <p:nvGrpSpPr>
        <p:cNvPr id="1089" name="Shape 1089"/>
        <p:cNvGrpSpPr/>
        <p:nvPr/>
      </p:nvGrpSpPr>
      <p:grpSpPr>
        <a:xfrm>
          <a:off x="0" y="0"/>
          <a:ext cx="0" cy="0"/>
          <a:chOff x="0" y="0"/>
          <a:chExt cx="0" cy="0"/>
        </a:xfrm>
      </p:grpSpPr>
      <p:pic>
        <p:nvPicPr>
          <p:cNvPr id="1090" name="Google Shape;1090;p78"/>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91" name="Google Shape;1091;p7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92" name="Shape 1092"/>
        <p:cNvGrpSpPr/>
        <p:nvPr/>
      </p:nvGrpSpPr>
      <p:grpSpPr>
        <a:xfrm>
          <a:off x="0" y="0"/>
          <a:ext cx="0" cy="0"/>
          <a:chOff x="0" y="0"/>
          <a:chExt cx="0" cy="0"/>
        </a:xfrm>
      </p:grpSpPr>
      <p:pic>
        <p:nvPicPr>
          <p:cNvPr id="1093" name="Google Shape;1093;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4" name="Google Shape;1094;p7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5" name="Google Shape;1095;p79"/>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96" name="Google Shape;1096;p79"/>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97" name="Google Shape;1097;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_1">
    <p:bg>
      <p:bgPr>
        <a:solidFill>
          <a:srgbClr val="000000"/>
        </a:solidFill>
      </p:bgPr>
    </p:bg>
    <p:spTree>
      <p:nvGrpSpPr>
        <p:cNvPr id="1098" name="Shape 1098"/>
        <p:cNvGrpSpPr/>
        <p:nvPr/>
      </p:nvGrpSpPr>
      <p:grpSpPr>
        <a:xfrm>
          <a:off x="0" y="0"/>
          <a:ext cx="0" cy="0"/>
          <a:chOff x="0" y="0"/>
          <a:chExt cx="0" cy="0"/>
        </a:xfrm>
      </p:grpSpPr>
      <p:pic>
        <p:nvPicPr>
          <p:cNvPr id="1099" name="Google Shape;1099;p80"/>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100" name="Google Shape;1100;p80"/>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0"/>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0"/>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_1">
    <p:bg>
      <p:bgPr>
        <a:solidFill>
          <a:schemeClr val="lt1"/>
        </a:solidFill>
      </p:bgPr>
    </p:bg>
    <p:spTree>
      <p:nvGrpSpPr>
        <p:cNvPr id="1103" name="Shape 1103"/>
        <p:cNvGrpSpPr/>
        <p:nvPr/>
      </p:nvGrpSpPr>
      <p:grpSpPr>
        <a:xfrm>
          <a:off x="0" y="0"/>
          <a:ext cx="0" cy="0"/>
          <a:chOff x="0" y="0"/>
          <a:chExt cx="0" cy="0"/>
        </a:xfrm>
      </p:grpSpPr>
      <p:pic>
        <p:nvPicPr>
          <p:cNvPr id="1104" name="Google Shape;1104;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5" name="Google Shape;1105;p81"/>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106" name="Google Shape;1106;p81"/>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107" name="Google Shape;1107;p81"/>
          <p:cNvGrpSpPr/>
          <p:nvPr/>
        </p:nvGrpSpPr>
        <p:grpSpPr>
          <a:xfrm>
            <a:off x="3972318" y="1347350"/>
            <a:ext cx="1051285" cy="920372"/>
            <a:chOff x="587700" y="-13400"/>
            <a:chExt cx="5735325" cy="5021125"/>
          </a:xfrm>
        </p:grpSpPr>
        <p:sp>
          <p:nvSpPr>
            <p:cNvPr id="1108" name="Google Shape;1108;p81"/>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1"/>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1"/>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1"/>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1"/>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81"/>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114" name="Shape 1114"/>
        <p:cNvGrpSpPr/>
        <p:nvPr/>
      </p:nvGrpSpPr>
      <p:grpSpPr>
        <a:xfrm>
          <a:off x="0" y="0"/>
          <a:ext cx="0" cy="0"/>
          <a:chOff x="0" y="0"/>
          <a:chExt cx="0" cy="0"/>
        </a:xfrm>
      </p:grpSpPr>
      <p:pic>
        <p:nvPicPr>
          <p:cNvPr id="1115" name="Google Shape;1115;p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6" name="Google Shape;1116;p8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19" name="Google Shape;1119;p8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20" name="Google Shape;112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1">
  <p:cSld name="CUSTOM_2_3_1_1_1_1_1_2_1_2_1_1_1_1_2_1_1_2_2_1">
    <p:spTree>
      <p:nvGrpSpPr>
        <p:cNvPr id="1121" name="Shape 1121"/>
        <p:cNvGrpSpPr/>
        <p:nvPr/>
      </p:nvGrpSpPr>
      <p:grpSpPr>
        <a:xfrm>
          <a:off x="0" y="0"/>
          <a:ext cx="0" cy="0"/>
          <a:chOff x="0" y="0"/>
          <a:chExt cx="0" cy="0"/>
        </a:xfrm>
      </p:grpSpPr>
      <p:pic>
        <p:nvPicPr>
          <p:cNvPr id="1122" name="Google Shape;1122;p8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3" name="Google Shape;1123;p8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3"/>
          <p:cNvSpPr/>
          <p:nvPr/>
        </p:nvSpPr>
        <p:spPr>
          <a:xfrm flipH="1" rot="10800000">
            <a:off x="688800" y="692100"/>
            <a:ext cx="7766400" cy="3759300"/>
          </a:xfrm>
          <a:prstGeom prst="bracePair">
            <a:avLst/>
          </a:prstGeom>
          <a:noFill/>
          <a:ln cap="flat" cmpd="sng" w="76200">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26" name="Google Shape;1126;p8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27" name="Google Shape;1127;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128" name="Shape 1128"/>
        <p:cNvGrpSpPr/>
        <p:nvPr/>
      </p:nvGrpSpPr>
      <p:grpSpPr>
        <a:xfrm>
          <a:off x="0" y="0"/>
          <a:ext cx="0" cy="0"/>
          <a:chOff x="0" y="0"/>
          <a:chExt cx="0" cy="0"/>
        </a:xfrm>
      </p:grpSpPr>
      <p:pic>
        <p:nvPicPr>
          <p:cNvPr id="1129" name="Google Shape;1129;p8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0" name="Google Shape;1130;p8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1" name="Google Shape;1131;p8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134" name="Google Shape;1134;p8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135" name="Google Shape;1135;p8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136" name="Shape 1136"/>
        <p:cNvGrpSpPr/>
        <p:nvPr/>
      </p:nvGrpSpPr>
      <p:grpSpPr>
        <a:xfrm>
          <a:off x="0" y="0"/>
          <a:ext cx="0" cy="0"/>
          <a:chOff x="0" y="0"/>
          <a:chExt cx="0" cy="0"/>
        </a:xfrm>
      </p:grpSpPr>
      <p:pic>
        <p:nvPicPr>
          <p:cNvPr id="1137" name="Google Shape;1137;p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138" name="Google Shape;1138;p8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139" name="Google Shape;1139;p8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0" name="Google Shape;1140;p8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1" name="Google Shape;1141;p8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142" name="Google Shape;1142;p8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43" name="Google Shape;1143;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144" name="Shape 1144"/>
        <p:cNvGrpSpPr/>
        <p:nvPr/>
      </p:nvGrpSpPr>
      <p:grpSpPr>
        <a:xfrm>
          <a:off x="0" y="0"/>
          <a:ext cx="0" cy="0"/>
          <a:chOff x="0" y="0"/>
          <a:chExt cx="0" cy="0"/>
        </a:xfrm>
      </p:grpSpPr>
      <p:pic>
        <p:nvPicPr>
          <p:cNvPr id="1145" name="Google Shape;1145;p8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6" name="Google Shape;1146;p8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47" name="Google Shape;1147;p8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48" name="Google Shape;1148;p8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149" name="Google Shape;114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150" name="Shape 1150"/>
        <p:cNvGrpSpPr/>
        <p:nvPr/>
      </p:nvGrpSpPr>
      <p:grpSpPr>
        <a:xfrm>
          <a:off x="0" y="0"/>
          <a:ext cx="0" cy="0"/>
          <a:chOff x="0" y="0"/>
          <a:chExt cx="0" cy="0"/>
        </a:xfrm>
      </p:grpSpPr>
      <p:pic>
        <p:nvPicPr>
          <p:cNvPr id="1151" name="Google Shape;1151;p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2" name="Google Shape;1152;p87"/>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3" name="Google Shape;1153;p87"/>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154" name="Google Shape;1154;p87"/>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155" name="Google Shape;1155;p87"/>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156" name="Google Shape;1156;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57" name="Google Shape;1157;p87"/>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6.xml"/><Relationship Id="rId42" Type="http://schemas.openxmlformats.org/officeDocument/2006/relationships/slideLayout" Target="../slideLayouts/slideLayout68.xml"/><Relationship Id="rId41" Type="http://schemas.openxmlformats.org/officeDocument/2006/relationships/slideLayout" Target="../slideLayouts/slideLayout67.xml"/><Relationship Id="rId44" Type="http://schemas.openxmlformats.org/officeDocument/2006/relationships/slideLayout" Target="../slideLayouts/slideLayout70.xml"/><Relationship Id="rId43" Type="http://schemas.openxmlformats.org/officeDocument/2006/relationships/slideLayout" Target="../slideLayouts/slideLayout69.xml"/><Relationship Id="rId46" Type="http://schemas.openxmlformats.org/officeDocument/2006/relationships/slideLayout" Target="../slideLayouts/slideLayout72.xml"/><Relationship Id="rId45" Type="http://schemas.openxmlformats.org/officeDocument/2006/relationships/slideLayout" Target="../slideLayouts/slideLayout71.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48" Type="http://schemas.openxmlformats.org/officeDocument/2006/relationships/slideLayout" Target="../slideLayouts/slideLayout74.xml"/><Relationship Id="rId47" Type="http://schemas.openxmlformats.org/officeDocument/2006/relationships/slideLayout" Target="../slideLayouts/slideLayout73.xml"/><Relationship Id="rId49" Type="http://schemas.openxmlformats.org/officeDocument/2006/relationships/slideLayout" Target="../slideLayouts/slideLayout7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31" Type="http://schemas.openxmlformats.org/officeDocument/2006/relationships/slideLayout" Target="../slideLayouts/slideLayout57.xml"/><Relationship Id="rId30" Type="http://schemas.openxmlformats.org/officeDocument/2006/relationships/slideLayout" Target="../slideLayouts/slideLayout56.xml"/><Relationship Id="rId33" Type="http://schemas.openxmlformats.org/officeDocument/2006/relationships/slideLayout" Target="../slideLayouts/slideLayout59.xml"/><Relationship Id="rId32" Type="http://schemas.openxmlformats.org/officeDocument/2006/relationships/slideLayout" Target="../slideLayouts/slideLayout58.xml"/><Relationship Id="rId35" Type="http://schemas.openxmlformats.org/officeDocument/2006/relationships/slideLayout" Target="../slideLayouts/slideLayout61.xml"/><Relationship Id="rId34" Type="http://schemas.openxmlformats.org/officeDocument/2006/relationships/slideLayout" Target="../slideLayouts/slideLayout60.xml"/><Relationship Id="rId37" Type="http://schemas.openxmlformats.org/officeDocument/2006/relationships/slideLayout" Target="../slideLayouts/slideLayout63.xml"/><Relationship Id="rId36" Type="http://schemas.openxmlformats.org/officeDocument/2006/relationships/slideLayout" Target="../slideLayouts/slideLayout62.xml"/><Relationship Id="rId39" Type="http://schemas.openxmlformats.org/officeDocument/2006/relationships/slideLayout" Target="../slideLayouts/slideLayout65.xml"/><Relationship Id="rId38" Type="http://schemas.openxmlformats.org/officeDocument/2006/relationships/slideLayout" Target="../slideLayouts/slideLayout64.xml"/><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60" Type="http://schemas.openxmlformats.org/officeDocument/2006/relationships/theme" Target="../theme/theme3.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slideLayout" Target="../slideLayouts/slideLayout54.xml"/><Relationship Id="rId27" Type="http://schemas.openxmlformats.org/officeDocument/2006/relationships/slideLayout" Target="../slideLayouts/slideLayout53.xml"/><Relationship Id="rId29" Type="http://schemas.openxmlformats.org/officeDocument/2006/relationships/slideLayout" Target="../slideLayouts/slideLayout55.xml"/><Relationship Id="rId51" Type="http://schemas.openxmlformats.org/officeDocument/2006/relationships/slideLayout" Target="../slideLayouts/slideLayout77.xml"/><Relationship Id="rId50" Type="http://schemas.openxmlformats.org/officeDocument/2006/relationships/slideLayout" Target="../slideLayouts/slideLayout76.xml"/><Relationship Id="rId53" Type="http://schemas.openxmlformats.org/officeDocument/2006/relationships/slideLayout" Target="../slideLayouts/slideLayout79.xml"/><Relationship Id="rId52" Type="http://schemas.openxmlformats.org/officeDocument/2006/relationships/slideLayout" Target="../slideLayouts/slideLayout78.xml"/><Relationship Id="rId11" Type="http://schemas.openxmlformats.org/officeDocument/2006/relationships/slideLayout" Target="../slideLayouts/slideLayout37.xml"/><Relationship Id="rId55" Type="http://schemas.openxmlformats.org/officeDocument/2006/relationships/slideLayout" Target="../slideLayouts/slideLayout81.xml"/><Relationship Id="rId10" Type="http://schemas.openxmlformats.org/officeDocument/2006/relationships/slideLayout" Target="../slideLayouts/slideLayout36.xml"/><Relationship Id="rId54" Type="http://schemas.openxmlformats.org/officeDocument/2006/relationships/slideLayout" Target="../slideLayouts/slideLayout80.xml"/><Relationship Id="rId13" Type="http://schemas.openxmlformats.org/officeDocument/2006/relationships/slideLayout" Target="../slideLayouts/slideLayout39.xml"/><Relationship Id="rId57" Type="http://schemas.openxmlformats.org/officeDocument/2006/relationships/slideLayout" Target="../slideLayouts/slideLayout83.xml"/><Relationship Id="rId12" Type="http://schemas.openxmlformats.org/officeDocument/2006/relationships/slideLayout" Target="../slideLayouts/slideLayout38.xml"/><Relationship Id="rId56" Type="http://schemas.openxmlformats.org/officeDocument/2006/relationships/slideLayout" Target="../slideLayouts/slideLayout82.xml"/><Relationship Id="rId15" Type="http://schemas.openxmlformats.org/officeDocument/2006/relationships/slideLayout" Target="../slideLayouts/slideLayout41.xml"/><Relationship Id="rId59" Type="http://schemas.openxmlformats.org/officeDocument/2006/relationships/slideLayout" Target="../slideLayouts/slideLayout85.xml"/><Relationship Id="rId14" Type="http://schemas.openxmlformats.org/officeDocument/2006/relationships/slideLayout" Target="../slideLayouts/slideLayout40.xml"/><Relationship Id="rId58" Type="http://schemas.openxmlformats.org/officeDocument/2006/relationships/slideLayout" Target="../slideLayouts/slideLayout84.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9" name="Shape 199"/>
        <p:cNvGrpSpPr/>
        <p:nvPr/>
      </p:nvGrpSpPr>
      <p:grpSpPr>
        <a:xfrm>
          <a:off x="0" y="0"/>
          <a:ext cx="0" cy="0"/>
          <a:chOff x="0" y="0"/>
          <a:chExt cx="0" cy="0"/>
        </a:xfrm>
      </p:grpSpPr>
      <p:sp>
        <p:nvSpPr>
          <p:cNvPr id="200" name="Google Shape;200;p2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 id="2147483731" r:id="rId58"/>
    <p:sldLayoutId id="2147483732" r:id="rId59"/>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hyperlink" Target="https://scikit-learn.org/stable/modules/generated/sklearn.linear_model.LogisticRegression.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8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 Id="rId3" Type="http://schemas.openxmlformats.org/officeDocument/2006/relationships/image" Target="../media/image9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 Id="rId3" Type="http://schemas.openxmlformats.org/officeDocument/2006/relationships/image" Target="../media/image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 Id="rId3" Type="http://schemas.openxmlformats.org/officeDocument/2006/relationships/image" Target="../media/image93.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8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7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8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2600"/>
              <a:t>Introduction to Advanced Machine Learning</a:t>
            </a:r>
            <a:endParaRPr sz="2600"/>
          </a:p>
        </p:txBody>
      </p:sp>
      <p:sp>
        <p:nvSpPr>
          <p:cNvPr id="1163" name="Google Shape;1163;p8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9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600"/>
              <a:t>Neural Net</a:t>
            </a:r>
            <a:endParaRPr sz="2600"/>
          </a:p>
          <a:p>
            <a:pPr indent="0" lvl="0" marL="0" rtl="0" algn="l">
              <a:spcBef>
                <a:spcPts val="0"/>
              </a:spcBef>
              <a:spcAft>
                <a:spcPts val="0"/>
              </a:spcAft>
              <a:buNone/>
            </a:pPr>
            <a:r>
              <a:t/>
            </a:r>
            <a:endParaRPr b="1">
              <a:latin typeface="Roboto"/>
              <a:ea typeface="Roboto"/>
              <a:cs typeface="Roboto"/>
              <a:sym typeface="Roboto"/>
            </a:endParaRPr>
          </a:p>
        </p:txBody>
      </p:sp>
      <p:sp>
        <p:nvSpPr>
          <p:cNvPr id="1306" name="Google Shape;1306;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07" name="Google Shape;1307;p97"/>
          <p:cNvPicPr preferRelativeResize="0"/>
          <p:nvPr/>
        </p:nvPicPr>
        <p:blipFill>
          <a:blip r:embed="rId3">
            <a:alphaModFix/>
          </a:blip>
          <a:stretch>
            <a:fillRect/>
          </a:stretch>
        </p:blipFill>
        <p:spPr>
          <a:xfrm>
            <a:off x="3630325" y="1094075"/>
            <a:ext cx="4739375" cy="3680725"/>
          </a:xfrm>
          <a:prstGeom prst="rect">
            <a:avLst/>
          </a:prstGeom>
          <a:noFill/>
          <a:ln>
            <a:noFill/>
          </a:ln>
        </p:spPr>
      </p:pic>
      <p:sp>
        <p:nvSpPr>
          <p:cNvPr id="1308" name="Google Shape;1308;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Example diagram of a neural network:</a:t>
            </a:r>
            <a:endParaRPr/>
          </a:p>
        </p:txBody>
      </p:sp>
      <p:sp>
        <p:nvSpPr>
          <p:cNvPr id="1309" name="Google Shape;1309;p97"/>
          <p:cNvSpPr/>
          <p:nvPr/>
        </p:nvSpPr>
        <p:spPr>
          <a:xfrm>
            <a:off x="543925" y="1353950"/>
            <a:ext cx="3086400" cy="3086400"/>
          </a:xfrm>
          <a:prstGeom prst="ellipse">
            <a:avLst/>
          </a:prstGeom>
          <a:solidFill>
            <a:srgbClr val="9EE244">
              <a:alpha val="55310"/>
            </a:srgbClr>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300">
                <a:solidFill>
                  <a:srgbClr val="043461"/>
                </a:solidFill>
                <a:latin typeface="Roboto Medium"/>
                <a:ea typeface="Roboto Medium"/>
                <a:cs typeface="Roboto Medium"/>
                <a:sym typeface="Roboto Medium"/>
              </a:rPr>
              <a:t>A neural network can </a:t>
            </a:r>
            <a:br>
              <a:rPr lang="en" sz="1300">
                <a:solidFill>
                  <a:srgbClr val="043461"/>
                </a:solidFill>
                <a:latin typeface="Roboto Medium"/>
                <a:ea typeface="Roboto Medium"/>
                <a:cs typeface="Roboto Medium"/>
                <a:sym typeface="Roboto Medium"/>
              </a:rPr>
            </a:br>
            <a:r>
              <a:rPr lang="en" sz="1300">
                <a:solidFill>
                  <a:srgbClr val="043461"/>
                </a:solidFill>
                <a:latin typeface="Roboto Medium"/>
                <a:ea typeface="Roboto Medium"/>
                <a:cs typeface="Roboto Medium"/>
                <a:sym typeface="Roboto Medium"/>
              </a:rPr>
              <a:t>train on each pixel of each image as a scaled value from 0 (completely white) to 1 (completely black). </a:t>
            </a:r>
            <a:br>
              <a:rPr lang="en" sz="1300">
                <a:solidFill>
                  <a:srgbClr val="043461"/>
                </a:solidFill>
                <a:latin typeface="Roboto Medium"/>
                <a:ea typeface="Roboto Medium"/>
                <a:cs typeface="Roboto Medium"/>
                <a:sym typeface="Roboto Medium"/>
              </a:rPr>
            </a:br>
            <a:br>
              <a:rPr lang="en" sz="1300">
                <a:solidFill>
                  <a:srgbClr val="043461"/>
                </a:solidFill>
                <a:latin typeface="Roboto Medium"/>
                <a:ea typeface="Roboto Medium"/>
                <a:cs typeface="Roboto Medium"/>
                <a:sym typeface="Roboto Medium"/>
              </a:rPr>
            </a:br>
            <a:r>
              <a:rPr lang="en" sz="1300">
                <a:solidFill>
                  <a:srgbClr val="043461"/>
                </a:solidFill>
                <a:latin typeface="Roboto Medium"/>
                <a:ea typeface="Roboto Medium"/>
                <a:cs typeface="Roboto Medium"/>
                <a:sym typeface="Roboto Medium"/>
              </a:rPr>
              <a:t>With enough data points, a trained neural network model can classify handwritten numbers with a high </a:t>
            </a:r>
            <a:br>
              <a:rPr lang="en" sz="1300">
                <a:solidFill>
                  <a:srgbClr val="043461"/>
                </a:solidFill>
                <a:latin typeface="Roboto Medium"/>
                <a:ea typeface="Roboto Medium"/>
                <a:cs typeface="Roboto Medium"/>
                <a:sym typeface="Roboto Medium"/>
              </a:rPr>
            </a:br>
            <a:r>
              <a:rPr lang="en" sz="1300">
                <a:solidFill>
                  <a:srgbClr val="043461"/>
                </a:solidFill>
                <a:latin typeface="Roboto Medium"/>
                <a:ea typeface="Roboto Medium"/>
                <a:cs typeface="Roboto Medium"/>
                <a:sym typeface="Roboto Medium"/>
              </a:rPr>
              <a:t>degree of accuracy.</a:t>
            </a:r>
            <a:endParaRPr sz="1300">
              <a:solidFill>
                <a:srgbClr val="043461"/>
              </a:solidFill>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MNIST Dataset </a:t>
            </a:r>
            <a:endParaRPr/>
          </a:p>
        </p:txBody>
      </p:sp>
      <p:sp>
        <p:nvSpPr>
          <p:cNvPr id="1315" name="Google Shape;1315;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MNIST (Modified National Institute of Standards and Technology) </a:t>
            </a:r>
            <a:br>
              <a:rPr lang="en"/>
            </a:br>
            <a:r>
              <a:rPr lang="en"/>
              <a:t>dataset contains black and white images of handwritten numbers.</a:t>
            </a:r>
            <a:endParaRPr/>
          </a:p>
        </p:txBody>
      </p:sp>
      <p:sp>
        <p:nvSpPr>
          <p:cNvPr id="1316" name="Google Shape;1316;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t>Sample images from MNIST test dataset</a:t>
            </a:r>
            <a:endParaRPr/>
          </a:p>
          <a:p>
            <a:pPr indent="0" lvl="0" marL="0" rtl="0" algn="l">
              <a:spcBef>
                <a:spcPts val="0"/>
              </a:spcBef>
              <a:spcAft>
                <a:spcPts val="0"/>
              </a:spcAft>
              <a:buNone/>
            </a:pPr>
            <a:r>
              <a:t/>
            </a:r>
            <a:endParaRPr/>
          </a:p>
        </p:txBody>
      </p:sp>
      <p:pic>
        <p:nvPicPr>
          <p:cNvPr id="1317" name="Google Shape;1317;p98"/>
          <p:cNvPicPr preferRelativeResize="0"/>
          <p:nvPr/>
        </p:nvPicPr>
        <p:blipFill rotWithShape="1">
          <a:blip r:embed="rId3">
            <a:alphaModFix/>
          </a:blip>
          <a:srcRect b="0" l="0" r="5419" t="0"/>
          <a:stretch/>
        </p:blipFill>
        <p:spPr>
          <a:xfrm>
            <a:off x="3399425" y="1522174"/>
            <a:ext cx="5311775" cy="3122425"/>
          </a:xfrm>
          <a:prstGeom prst="rect">
            <a:avLst/>
          </a:prstGeom>
          <a:noFill/>
          <a:ln>
            <a:noFill/>
          </a:ln>
        </p:spPr>
      </p:pic>
      <p:sp>
        <p:nvSpPr>
          <p:cNvPr id="1318" name="Google Shape;1318;p98"/>
          <p:cNvSpPr/>
          <p:nvPr/>
        </p:nvSpPr>
        <p:spPr>
          <a:xfrm>
            <a:off x="513450" y="1522175"/>
            <a:ext cx="3086400" cy="3086400"/>
          </a:xfrm>
          <a:prstGeom prst="ellipse">
            <a:avLst/>
          </a:prstGeom>
          <a:solidFill>
            <a:srgbClr val="00D6CB">
              <a:alpha val="56420"/>
            </a:srgbClr>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300">
                <a:solidFill>
                  <a:srgbClr val="043461"/>
                </a:solidFill>
                <a:latin typeface="Roboto Medium"/>
                <a:ea typeface="Roboto Medium"/>
                <a:cs typeface="Roboto Medium"/>
                <a:sym typeface="Roboto Medium"/>
              </a:rPr>
              <a:t>A neural network </a:t>
            </a:r>
            <a:br>
              <a:rPr lang="en" sz="1300">
                <a:solidFill>
                  <a:srgbClr val="043461"/>
                </a:solidFill>
                <a:latin typeface="Roboto Medium"/>
                <a:ea typeface="Roboto Medium"/>
                <a:cs typeface="Roboto Medium"/>
                <a:sym typeface="Roboto Medium"/>
              </a:rPr>
            </a:br>
            <a:r>
              <a:rPr lang="en" sz="1300">
                <a:solidFill>
                  <a:srgbClr val="043461"/>
                </a:solidFill>
                <a:latin typeface="Roboto Medium"/>
                <a:ea typeface="Roboto Medium"/>
                <a:cs typeface="Roboto Medium"/>
                <a:sym typeface="Roboto Medium"/>
              </a:rPr>
              <a:t>can train on each pixel of each image as a scaled value from zero (completely white) to one (completely black). </a:t>
            </a:r>
            <a:br>
              <a:rPr lang="en" sz="1300">
                <a:solidFill>
                  <a:srgbClr val="043461"/>
                </a:solidFill>
                <a:latin typeface="Roboto Medium"/>
                <a:ea typeface="Roboto Medium"/>
                <a:cs typeface="Roboto Medium"/>
                <a:sym typeface="Roboto Medium"/>
              </a:rPr>
            </a:br>
            <a:br>
              <a:rPr lang="en" sz="1300">
                <a:solidFill>
                  <a:srgbClr val="043461"/>
                </a:solidFill>
                <a:latin typeface="Roboto Medium"/>
                <a:ea typeface="Roboto Medium"/>
                <a:cs typeface="Roboto Medium"/>
                <a:sym typeface="Roboto Medium"/>
              </a:rPr>
            </a:br>
            <a:r>
              <a:rPr lang="en" sz="1300">
                <a:solidFill>
                  <a:srgbClr val="043461"/>
                </a:solidFill>
                <a:latin typeface="Roboto Medium"/>
                <a:ea typeface="Roboto Medium"/>
                <a:cs typeface="Roboto Medium"/>
                <a:sym typeface="Roboto Medium"/>
              </a:rPr>
              <a:t>With enough data points, a trained neural network model can classify handwritten numbers with a high </a:t>
            </a:r>
            <a:br>
              <a:rPr lang="en" sz="1300">
                <a:solidFill>
                  <a:srgbClr val="043461"/>
                </a:solidFill>
                <a:latin typeface="Roboto Medium"/>
                <a:ea typeface="Roboto Medium"/>
                <a:cs typeface="Roboto Medium"/>
                <a:sym typeface="Roboto Medium"/>
              </a:rPr>
            </a:br>
            <a:r>
              <a:rPr lang="en" sz="1300">
                <a:solidFill>
                  <a:srgbClr val="043461"/>
                </a:solidFill>
                <a:latin typeface="Roboto Medium"/>
                <a:ea typeface="Roboto Medium"/>
                <a:cs typeface="Roboto Medium"/>
                <a:sym typeface="Roboto Medium"/>
              </a:rPr>
              <a:t>degree of accuracy.</a:t>
            </a:r>
            <a:endParaRPr sz="1300">
              <a:solidFill>
                <a:srgbClr val="043461"/>
              </a:solidFill>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2" name="Shape 1322"/>
        <p:cNvGrpSpPr/>
        <p:nvPr/>
      </p:nvGrpSpPr>
      <p:grpSpPr>
        <a:xfrm>
          <a:off x="0" y="0"/>
          <a:ext cx="0" cy="0"/>
          <a:chOff x="0" y="0"/>
          <a:chExt cx="0" cy="0"/>
        </a:xfrm>
      </p:grpSpPr>
      <p:graphicFrame>
        <p:nvGraphicFramePr>
          <p:cNvPr id="1323" name="Google Shape;1323;p99"/>
          <p:cNvGraphicFramePr/>
          <p:nvPr/>
        </p:nvGraphicFramePr>
        <p:xfrm>
          <a:off x="1726300" y="1405388"/>
          <a:ext cx="3000000" cy="3000000"/>
        </p:xfrm>
        <a:graphic>
          <a:graphicData uri="http://schemas.openxmlformats.org/drawingml/2006/table">
            <a:tbl>
              <a:tblPr>
                <a:noFill/>
                <a:tableStyleId>{A00524D8-A3F9-42C3-ADDC-C56E5F67F68E}</a:tableStyleId>
              </a:tblPr>
              <a:tblGrid>
                <a:gridCol w="3363900"/>
                <a:gridCol w="3363900"/>
              </a:tblGrid>
              <a:tr h="1399800">
                <a:tc>
                  <a:txBody>
                    <a:bodyPr/>
                    <a:lstStyle/>
                    <a:p>
                      <a:pPr indent="0" lvl="0" marL="0" rtl="0" algn="l">
                        <a:spcBef>
                          <a:spcPts val="0"/>
                        </a:spcBef>
                        <a:spcAft>
                          <a:spcPts val="0"/>
                        </a:spcAft>
                        <a:buNone/>
                      </a:pPr>
                      <a:r>
                        <a:t/>
                      </a:r>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2F5F9"/>
                    </a:solidFill>
                  </a:tcPr>
                </a:tc>
              </a:tr>
              <a:tr h="1399800">
                <a:tc>
                  <a:txBody>
                    <a:bodyPr/>
                    <a:lstStyle/>
                    <a:p>
                      <a:pPr indent="0" lvl="0" marL="0" rtl="0" algn="l">
                        <a:spcBef>
                          <a:spcPts val="0"/>
                        </a:spcBef>
                        <a:spcAft>
                          <a:spcPts val="0"/>
                        </a:spcAft>
                        <a:buNone/>
                      </a:pPr>
                      <a:r>
                        <a:t/>
                      </a:r>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2F5F9"/>
                    </a:solidFill>
                  </a:tcPr>
                </a:tc>
              </a:tr>
            </a:tbl>
          </a:graphicData>
        </a:graphic>
      </p:graphicFrame>
      <p:sp>
        <p:nvSpPr>
          <p:cNvPr id="1324" name="Google Shape;1324;p9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600"/>
              <a:t>Neural Net</a:t>
            </a:r>
            <a:endParaRPr sz="2600"/>
          </a:p>
          <a:p>
            <a:pPr indent="0" lvl="0" marL="0" rtl="0" algn="l">
              <a:spcBef>
                <a:spcPts val="0"/>
              </a:spcBef>
              <a:spcAft>
                <a:spcPts val="0"/>
              </a:spcAft>
              <a:buNone/>
            </a:pPr>
            <a:r>
              <a:t/>
            </a:r>
            <a:endParaRPr b="1">
              <a:latin typeface="Roboto"/>
              <a:ea typeface="Roboto"/>
              <a:cs typeface="Roboto"/>
              <a:sym typeface="Roboto"/>
            </a:endParaRPr>
          </a:p>
        </p:txBody>
      </p:sp>
      <p:sp>
        <p:nvSpPr>
          <p:cNvPr id="1325" name="Google Shape;1325;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326" name="Google Shape;1326;p99"/>
          <p:cNvCxnSpPr/>
          <p:nvPr/>
        </p:nvCxnSpPr>
        <p:spPr>
          <a:xfrm>
            <a:off x="5090200" y="1405400"/>
            <a:ext cx="0" cy="2799600"/>
          </a:xfrm>
          <a:prstGeom prst="straightConnector1">
            <a:avLst/>
          </a:prstGeom>
          <a:noFill/>
          <a:ln cap="flat" cmpd="sng" w="9525">
            <a:solidFill>
              <a:schemeClr val="dk2"/>
            </a:solidFill>
            <a:prstDash val="solid"/>
            <a:round/>
            <a:headEnd len="med" w="med" type="none"/>
            <a:tailEnd len="med" w="med" type="none"/>
          </a:ln>
        </p:spPr>
      </p:cxnSp>
      <p:cxnSp>
        <p:nvCxnSpPr>
          <p:cNvPr id="1327" name="Google Shape;1327;p99"/>
          <p:cNvCxnSpPr/>
          <p:nvPr/>
        </p:nvCxnSpPr>
        <p:spPr>
          <a:xfrm>
            <a:off x="1726300" y="2805200"/>
            <a:ext cx="6727800" cy="0"/>
          </a:xfrm>
          <a:prstGeom prst="straightConnector1">
            <a:avLst/>
          </a:prstGeom>
          <a:noFill/>
          <a:ln cap="flat" cmpd="sng" w="9525">
            <a:solidFill>
              <a:schemeClr val="dk2"/>
            </a:solidFill>
            <a:prstDash val="solid"/>
            <a:round/>
            <a:headEnd len="med" w="med" type="none"/>
            <a:tailEnd len="med" w="med" type="none"/>
          </a:ln>
        </p:spPr>
      </p:cxnSp>
      <p:sp>
        <p:nvSpPr>
          <p:cNvPr id="1328" name="Google Shape;1328;p99"/>
          <p:cNvSpPr txBox="1"/>
          <p:nvPr/>
        </p:nvSpPr>
        <p:spPr>
          <a:xfrm>
            <a:off x="1768275" y="1710200"/>
            <a:ext cx="1325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Linear/Logistic</a:t>
            </a:r>
            <a:endParaRPr b="1" sz="1200">
              <a:solidFill>
                <a:srgbClr val="0000FF"/>
              </a:solidFill>
              <a:latin typeface="Roboto"/>
              <a:ea typeface="Roboto"/>
              <a:cs typeface="Roboto"/>
              <a:sym typeface="Roboto"/>
            </a:endParaRPr>
          </a:p>
          <a:p>
            <a:pPr indent="0" lvl="0" marL="0" rtl="0" algn="l">
              <a:spcBef>
                <a:spcPts val="0"/>
              </a:spcBef>
              <a:spcAft>
                <a:spcPts val="0"/>
              </a:spcAft>
              <a:buNone/>
            </a:pPr>
            <a:r>
              <a:rPr b="1" lang="en" sz="1200">
                <a:solidFill>
                  <a:srgbClr val="0000FF"/>
                </a:solidFill>
                <a:latin typeface="Roboto"/>
                <a:ea typeface="Roboto"/>
                <a:cs typeface="Roboto"/>
                <a:sym typeface="Roboto"/>
              </a:rPr>
              <a:t>Regression</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a:p>
        </p:txBody>
      </p:sp>
      <p:sp>
        <p:nvSpPr>
          <p:cNvPr id="1329" name="Google Shape;1329;p99"/>
          <p:cNvSpPr txBox="1"/>
          <p:nvPr/>
        </p:nvSpPr>
        <p:spPr>
          <a:xfrm>
            <a:off x="3551400" y="1862600"/>
            <a:ext cx="1325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Decision Trees</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a:p>
        </p:txBody>
      </p:sp>
      <p:sp>
        <p:nvSpPr>
          <p:cNvPr id="1330" name="Google Shape;1330;p99"/>
          <p:cNvSpPr txBox="1"/>
          <p:nvPr/>
        </p:nvSpPr>
        <p:spPr>
          <a:xfrm>
            <a:off x="3161950" y="2432950"/>
            <a:ext cx="1634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Naive Bayes</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a:p>
        </p:txBody>
      </p:sp>
      <p:sp>
        <p:nvSpPr>
          <p:cNvPr id="1331" name="Google Shape;1331;p99"/>
          <p:cNvSpPr txBox="1"/>
          <p:nvPr/>
        </p:nvSpPr>
        <p:spPr>
          <a:xfrm>
            <a:off x="3810725" y="2853200"/>
            <a:ext cx="1325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Nearest </a:t>
            </a:r>
            <a:endParaRPr b="1" sz="1200">
              <a:solidFill>
                <a:srgbClr val="0000FF"/>
              </a:solidFill>
              <a:latin typeface="Roboto"/>
              <a:ea typeface="Roboto"/>
              <a:cs typeface="Roboto"/>
              <a:sym typeface="Roboto"/>
            </a:endParaRPr>
          </a:p>
          <a:p>
            <a:pPr indent="0" lvl="0" marL="0" rtl="0" algn="l">
              <a:spcBef>
                <a:spcPts val="0"/>
              </a:spcBef>
              <a:spcAft>
                <a:spcPts val="0"/>
              </a:spcAft>
              <a:buNone/>
            </a:pPr>
            <a:r>
              <a:rPr b="1" lang="en" sz="1200">
                <a:solidFill>
                  <a:srgbClr val="0000FF"/>
                </a:solidFill>
                <a:latin typeface="Roboto"/>
                <a:ea typeface="Roboto"/>
                <a:cs typeface="Roboto"/>
                <a:sym typeface="Roboto"/>
              </a:rPr>
              <a:t>Neighbors</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a:p>
        </p:txBody>
      </p:sp>
      <p:sp>
        <p:nvSpPr>
          <p:cNvPr id="1332" name="Google Shape;1332;p99"/>
          <p:cNvSpPr txBox="1"/>
          <p:nvPr/>
        </p:nvSpPr>
        <p:spPr>
          <a:xfrm>
            <a:off x="6318325" y="2733350"/>
            <a:ext cx="1325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Boosting </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a:p>
        </p:txBody>
      </p:sp>
      <p:sp>
        <p:nvSpPr>
          <p:cNvPr id="1333" name="Google Shape;1333;p99"/>
          <p:cNvSpPr txBox="1"/>
          <p:nvPr/>
        </p:nvSpPr>
        <p:spPr>
          <a:xfrm>
            <a:off x="6362200" y="3233000"/>
            <a:ext cx="1325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SVMs</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a:p>
        </p:txBody>
      </p:sp>
      <p:sp>
        <p:nvSpPr>
          <p:cNvPr id="1334" name="Google Shape;1334;p99"/>
          <p:cNvSpPr txBox="1"/>
          <p:nvPr/>
        </p:nvSpPr>
        <p:spPr>
          <a:xfrm>
            <a:off x="5600200" y="3690200"/>
            <a:ext cx="1325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Neural Nets </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a:p>
        </p:txBody>
      </p:sp>
      <p:sp>
        <p:nvSpPr>
          <p:cNvPr id="1335" name="Google Shape;1335;p99"/>
          <p:cNvSpPr txBox="1"/>
          <p:nvPr/>
        </p:nvSpPr>
        <p:spPr>
          <a:xfrm>
            <a:off x="7276600" y="3842600"/>
            <a:ext cx="1325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Deep Learning </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a:p>
        </p:txBody>
      </p:sp>
      <p:sp>
        <p:nvSpPr>
          <p:cNvPr id="1336" name="Google Shape;1336;p99"/>
          <p:cNvSpPr txBox="1"/>
          <p:nvPr/>
        </p:nvSpPr>
        <p:spPr>
          <a:xfrm>
            <a:off x="7232725" y="2504750"/>
            <a:ext cx="1325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Roboto"/>
                <a:ea typeface="Roboto"/>
                <a:cs typeface="Roboto"/>
                <a:sym typeface="Roboto"/>
              </a:rPr>
              <a:t>Random Forest</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b="1" sz="1200">
              <a:solidFill>
                <a:srgbClr val="0000FF"/>
              </a:solidFill>
              <a:latin typeface="Roboto"/>
              <a:ea typeface="Roboto"/>
              <a:cs typeface="Roboto"/>
              <a:sym typeface="Roboto"/>
            </a:endParaRPr>
          </a:p>
          <a:p>
            <a:pPr indent="0" lvl="0" marL="0" rtl="0" algn="l">
              <a:spcBef>
                <a:spcPts val="0"/>
              </a:spcBef>
              <a:spcAft>
                <a:spcPts val="0"/>
              </a:spcAft>
              <a:buNone/>
            </a:pPr>
            <a:r>
              <a:t/>
            </a:r>
            <a:endParaRPr/>
          </a:p>
        </p:txBody>
      </p:sp>
      <p:sp>
        <p:nvSpPr>
          <p:cNvPr id="1337" name="Google Shape;1337;p99"/>
          <p:cNvSpPr/>
          <p:nvPr/>
        </p:nvSpPr>
        <p:spPr>
          <a:xfrm>
            <a:off x="867750" y="1369038"/>
            <a:ext cx="565200" cy="2907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High</a:t>
            </a:r>
            <a:endParaRPr sz="1200">
              <a:solidFill>
                <a:srgbClr val="FFFFFF"/>
              </a:solidFill>
              <a:latin typeface="Roboto Medium"/>
              <a:ea typeface="Roboto Medium"/>
              <a:cs typeface="Roboto Medium"/>
              <a:sym typeface="Roboto Medium"/>
            </a:endParaRPr>
          </a:p>
        </p:txBody>
      </p:sp>
      <p:sp>
        <p:nvSpPr>
          <p:cNvPr id="1338" name="Google Shape;1338;p99"/>
          <p:cNvSpPr/>
          <p:nvPr/>
        </p:nvSpPr>
        <p:spPr>
          <a:xfrm>
            <a:off x="7888900" y="4450563"/>
            <a:ext cx="565200" cy="2907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High</a:t>
            </a:r>
            <a:endParaRPr sz="1200">
              <a:solidFill>
                <a:srgbClr val="FFFFFF"/>
              </a:solidFill>
              <a:latin typeface="Roboto Medium"/>
              <a:ea typeface="Roboto Medium"/>
              <a:cs typeface="Roboto Medium"/>
              <a:sym typeface="Roboto Medium"/>
            </a:endParaRPr>
          </a:p>
        </p:txBody>
      </p:sp>
      <p:grpSp>
        <p:nvGrpSpPr>
          <p:cNvPr id="1339" name="Google Shape;1339;p99"/>
          <p:cNvGrpSpPr/>
          <p:nvPr/>
        </p:nvGrpSpPr>
        <p:grpSpPr>
          <a:xfrm>
            <a:off x="1580300" y="1369050"/>
            <a:ext cx="6940500" cy="2971200"/>
            <a:chOff x="1580300" y="1403900"/>
            <a:chExt cx="6940500" cy="2971200"/>
          </a:xfrm>
        </p:grpSpPr>
        <p:cxnSp>
          <p:nvCxnSpPr>
            <p:cNvPr id="1340" name="Google Shape;1340;p99"/>
            <p:cNvCxnSpPr/>
            <p:nvPr/>
          </p:nvCxnSpPr>
          <p:spPr>
            <a:xfrm>
              <a:off x="1580300" y="1403900"/>
              <a:ext cx="0" cy="2971200"/>
            </a:xfrm>
            <a:prstGeom prst="straightConnector1">
              <a:avLst/>
            </a:prstGeom>
            <a:noFill/>
            <a:ln cap="flat" cmpd="sng" w="9525">
              <a:solidFill>
                <a:srgbClr val="043461"/>
              </a:solidFill>
              <a:prstDash val="solid"/>
              <a:round/>
              <a:headEnd len="med" w="med" type="stealth"/>
              <a:tailEnd len="med" w="med" type="none"/>
            </a:ln>
          </p:spPr>
        </p:cxnSp>
        <p:cxnSp>
          <p:nvCxnSpPr>
            <p:cNvPr id="1341" name="Google Shape;1341;p99"/>
            <p:cNvCxnSpPr/>
            <p:nvPr/>
          </p:nvCxnSpPr>
          <p:spPr>
            <a:xfrm rot="10800000">
              <a:off x="1580300" y="4375100"/>
              <a:ext cx="6940500" cy="0"/>
            </a:xfrm>
            <a:prstGeom prst="straightConnector1">
              <a:avLst/>
            </a:prstGeom>
            <a:noFill/>
            <a:ln cap="flat" cmpd="sng" w="9525">
              <a:solidFill>
                <a:srgbClr val="043461"/>
              </a:solidFill>
              <a:prstDash val="solid"/>
              <a:round/>
              <a:headEnd len="med" w="med" type="stealth"/>
              <a:tailEnd len="med" w="med" type="none"/>
            </a:ln>
          </p:spPr>
        </p:cxnSp>
      </p:grpSp>
      <p:sp>
        <p:nvSpPr>
          <p:cNvPr id="1342" name="Google Shape;1342;p99"/>
          <p:cNvSpPr/>
          <p:nvPr/>
        </p:nvSpPr>
        <p:spPr>
          <a:xfrm>
            <a:off x="867750" y="3914288"/>
            <a:ext cx="565200" cy="290700"/>
          </a:xfrm>
          <a:prstGeom prst="roundRect">
            <a:avLst>
              <a:gd fmla="val 16667" name="adj"/>
            </a:avLst>
          </a:prstGeom>
          <a:solidFill>
            <a:srgbClr val="9EE244"/>
          </a:solidFill>
          <a:ln cap="flat" cmpd="sng" w="9525">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43461"/>
                </a:solidFill>
                <a:latin typeface="Roboto Medium"/>
                <a:ea typeface="Roboto Medium"/>
                <a:cs typeface="Roboto Medium"/>
                <a:sym typeface="Roboto Medium"/>
              </a:rPr>
              <a:t>Low</a:t>
            </a:r>
            <a:endParaRPr sz="1200">
              <a:solidFill>
                <a:srgbClr val="043461"/>
              </a:solidFill>
              <a:latin typeface="Roboto Medium"/>
              <a:ea typeface="Roboto Medium"/>
              <a:cs typeface="Roboto Medium"/>
              <a:sym typeface="Roboto Medium"/>
            </a:endParaRPr>
          </a:p>
        </p:txBody>
      </p:sp>
      <p:sp>
        <p:nvSpPr>
          <p:cNvPr id="1343" name="Google Shape;1343;p99"/>
          <p:cNvSpPr txBox="1"/>
          <p:nvPr/>
        </p:nvSpPr>
        <p:spPr>
          <a:xfrm>
            <a:off x="1580300" y="4344225"/>
            <a:ext cx="685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Accuracy </a:t>
            </a:r>
            <a:endParaRPr>
              <a:solidFill>
                <a:srgbClr val="043461"/>
              </a:solidFill>
            </a:endParaRPr>
          </a:p>
        </p:txBody>
      </p:sp>
      <p:sp>
        <p:nvSpPr>
          <p:cNvPr id="1344" name="Google Shape;1344;p99"/>
          <p:cNvSpPr txBox="1"/>
          <p:nvPr/>
        </p:nvSpPr>
        <p:spPr>
          <a:xfrm>
            <a:off x="292675" y="2465750"/>
            <a:ext cx="1287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Interpretability</a:t>
            </a:r>
            <a:endParaRPr>
              <a:solidFill>
                <a:srgbClr val="043461"/>
              </a:solidFill>
            </a:endParaRPr>
          </a:p>
        </p:txBody>
      </p:sp>
      <p:sp>
        <p:nvSpPr>
          <p:cNvPr id="1345" name="Google Shape;1345;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following diagram plots the different types of machine learning models:</a:t>
            </a:r>
            <a:endParaRPr/>
          </a:p>
        </p:txBody>
      </p:sp>
      <p:sp>
        <p:nvSpPr>
          <p:cNvPr id="1346" name="Google Shape;1346;p99"/>
          <p:cNvSpPr/>
          <p:nvPr/>
        </p:nvSpPr>
        <p:spPr>
          <a:xfrm>
            <a:off x="5196625" y="3747525"/>
            <a:ext cx="451500" cy="226800"/>
          </a:xfrm>
          <a:prstGeom prst="homePlate">
            <a:avLst>
              <a:gd fmla="val 50000" name="adj"/>
            </a:avLst>
          </a:prstGeom>
          <a:solidFill>
            <a:srgbClr val="E51470"/>
          </a:solidFill>
          <a:ln cap="flat" cmpd="sng" w="9525">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9"/>
          <p:cNvSpPr/>
          <p:nvPr/>
        </p:nvSpPr>
        <p:spPr>
          <a:xfrm>
            <a:off x="6871700" y="3914300"/>
            <a:ext cx="451500" cy="226800"/>
          </a:xfrm>
          <a:prstGeom prst="homePlate">
            <a:avLst>
              <a:gd fmla="val 50000" name="adj"/>
            </a:avLst>
          </a:prstGeom>
          <a:solidFill>
            <a:srgbClr val="E51470"/>
          </a:solidFill>
          <a:ln cap="flat" cmpd="sng" w="9525">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0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600">
                <a:solidFill>
                  <a:schemeClr val="dk1"/>
                </a:solidFill>
              </a:rPr>
              <a:t>Neural Net</a:t>
            </a:r>
            <a:endParaRPr sz="2600">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353" name="Google Shape;1353;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Neural networks are very useful in data science because they serve multiple purposes. Two popular uses include:</a:t>
            </a:r>
            <a:endParaRPr/>
          </a:p>
        </p:txBody>
      </p:sp>
      <p:sp>
        <p:nvSpPr>
          <p:cNvPr id="1354" name="Google Shape;1354;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55" name="Google Shape;1355;p100"/>
          <p:cNvPicPr preferRelativeResize="0"/>
          <p:nvPr/>
        </p:nvPicPr>
        <p:blipFill>
          <a:blip r:embed="rId3">
            <a:alphaModFix/>
          </a:blip>
          <a:stretch>
            <a:fillRect/>
          </a:stretch>
        </p:blipFill>
        <p:spPr>
          <a:xfrm>
            <a:off x="4305138" y="1335450"/>
            <a:ext cx="827470" cy="3662574"/>
          </a:xfrm>
          <a:prstGeom prst="rect">
            <a:avLst/>
          </a:prstGeom>
          <a:noFill/>
          <a:ln>
            <a:noFill/>
          </a:ln>
        </p:spPr>
      </p:pic>
      <p:sp>
        <p:nvSpPr>
          <p:cNvPr id="1356" name="Google Shape;1356;p100"/>
          <p:cNvSpPr txBox="1"/>
          <p:nvPr>
            <p:ph idx="1" type="subTitle"/>
          </p:nvPr>
        </p:nvSpPr>
        <p:spPr>
          <a:xfrm>
            <a:off x="-12275" y="1469625"/>
            <a:ext cx="4627800" cy="561900"/>
          </a:xfrm>
          <a:prstGeom prst="rect">
            <a:avLst/>
          </a:prstGeom>
          <a:noFill/>
          <a:ln>
            <a:noFill/>
          </a:ln>
        </p:spPr>
        <p:txBody>
          <a:bodyPr anchorCtr="0" anchor="t" bIns="0" lIns="457200" spcFirstLastPara="1" rIns="274300" wrap="square" tIns="0">
            <a:noAutofit/>
          </a:bodyPr>
          <a:lstStyle/>
          <a:p>
            <a:pPr indent="0" lvl="0" marL="0" rtl="0" algn="l">
              <a:lnSpc>
                <a:spcPct val="115000"/>
              </a:lnSpc>
              <a:spcBef>
                <a:spcPts val="0"/>
              </a:spcBef>
              <a:spcAft>
                <a:spcPts val="0"/>
              </a:spcAft>
              <a:buNone/>
            </a:pPr>
            <a:r>
              <a:rPr b="1" lang="en" sz="1500">
                <a:latin typeface="Roboto"/>
                <a:ea typeface="Roboto"/>
                <a:cs typeface="Roboto"/>
                <a:sym typeface="Roboto"/>
              </a:rPr>
              <a:t>Classification</a:t>
            </a:r>
            <a:r>
              <a:rPr lang="en" sz="1500">
                <a:latin typeface="Roboto"/>
                <a:ea typeface="Roboto"/>
                <a:cs typeface="Roboto"/>
                <a:sym typeface="Roboto"/>
              </a:rPr>
              <a:t> algorithms that determine </a:t>
            </a:r>
            <a:br>
              <a:rPr lang="en" sz="1500">
                <a:latin typeface="Roboto"/>
                <a:ea typeface="Roboto"/>
                <a:cs typeface="Roboto"/>
                <a:sym typeface="Roboto"/>
              </a:rPr>
            </a:br>
            <a:r>
              <a:rPr lang="en" sz="1500">
                <a:latin typeface="Roboto"/>
                <a:ea typeface="Roboto"/>
                <a:cs typeface="Roboto"/>
                <a:sym typeface="Roboto"/>
              </a:rPr>
              <a:t>how to categorize an input.</a:t>
            </a:r>
            <a:endParaRPr sz="1500">
              <a:latin typeface="Roboto"/>
              <a:ea typeface="Roboto"/>
              <a:cs typeface="Roboto"/>
              <a:sym typeface="Roboto"/>
            </a:endParaRPr>
          </a:p>
        </p:txBody>
      </p:sp>
      <p:sp>
        <p:nvSpPr>
          <p:cNvPr id="1357" name="Google Shape;1357;p100"/>
          <p:cNvSpPr txBox="1"/>
          <p:nvPr>
            <p:ph idx="2" type="subTitle"/>
          </p:nvPr>
        </p:nvSpPr>
        <p:spPr>
          <a:xfrm>
            <a:off x="4444125" y="1469625"/>
            <a:ext cx="4799400" cy="561900"/>
          </a:xfrm>
          <a:prstGeom prst="rect">
            <a:avLst/>
          </a:prstGeom>
          <a:noFill/>
          <a:ln>
            <a:noFill/>
          </a:ln>
        </p:spPr>
        <p:txBody>
          <a:bodyPr anchorCtr="0" anchor="t" bIns="0" lIns="457200" spcFirstLastPara="1" rIns="274300" wrap="square" tIns="0">
            <a:noAutofit/>
          </a:bodyPr>
          <a:lstStyle/>
          <a:p>
            <a:pPr indent="0" lvl="0" marL="0" rtl="0" algn="l">
              <a:lnSpc>
                <a:spcPct val="115000"/>
              </a:lnSpc>
              <a:spcBef>
                <a:spcPts val="0"/>
              </a:spcBef>
              <a:spcAft>
                <a:spcPts val="0"/>
              </a:spcAft>
              <a:buNone/>
            </a:pPr>
            <a:r>
              <a:rPr b="1" lang="en" sz="1500">
                <a:latin typeface="Roboto"/>
                <a:ea typeface="Roboto"/>
                <a:cs typeface="Roboto"/>
                <a:sym typeface="Roboto"/>
              </a:rPr>
              <a:t>Regression</a:t>
            </a:r>
            <a:r>
              <a:rPr lang="en" sz="1500">
                <a:latin typeface="Roboto"/>
                <a:ea typeface="Roboto"/>
                <a:cs typeface="Roboto"/>
                <a:sym typeface="Roboto"/>
              </a:rPr>
              <a:t> models that predict a dependent output from independent input variables.</a:t>
            </a:r>
            <a:endParaRPr sz="1500">
              <a:latin typeface="Roboto"/>
              <a:ea typeface="Roboto"/>
              <a:cs typeface="Roboto"/>
              <a:sym typeface="Roboto"/>
            </a:endParaRPr>
          </a:p>
        </p:txBody>
      </p:sp>
      <p:grpSp>
        <p:nvGrpSpPr>
          <p:cNvPr id="1358" name="Google Shape;1358;p100"/>
          <p:cNvGrpSpPr/>
          <p:nvPr/>
        </p:nvGrpSpPr>
        <p:grpSpPr>
          <a:xfrm>
            <a:off x="957958" y="2157495"/>
            <a:ext cx="2571772" cy="2571772"/>
            <a:chOff x="845750" y="1190950"/>
            <a:chExt cx="2192100" cy="2192100"/>
          </a:xfrm>
        </p:grpSpPr>
        <p:cxnSp>
          <p:nvCxnSpPr>
            <p:cNvPr id="1359" name="Google Shape;1359;p100"/>
            <p:cNvCxnSpPr/>
            <p:nvPr/>
          </p:nvCxnSpPr>
          <p:spPr>
            <a:xfrm>
              <a:off x="845750" y="1190950"/>
              <a:ext cx="0" cy="2192100"/>
            </a:xfrm>
            <a:prstGeom prst="straightConnector1">
              <a:avLst/>
            </a:prstGeom>
            <a:noFill/>
            <a:ln cap="flat" cmpd="sng" w="19050">
              <a:solidFill>
                <a:srgbClr val="000000"/>
              </a:solidFill>
              <a:prstDash val="solid"/>
              <a:round/>
              <a:headEnd len="med" w="med" type="stealth"/>
              <a:tailEnd len="med" w="med" type="none"/>
            </a:ln>
          </p:spPr>
        </p:cxnSp>
        <p:cxnSp>
          <p:nvCxnSpPr>
            <p:cNvPr id="1360" name="Google Shape;1360;p100"/>
            <p:cNvCxnSpPr/>
            <p:nvPr/>
          </p:nvCxnSpPr>
          <p:spPr>
            <a:xfrm>
              <a:off x="1941800" y="2287000"/>
              <a:ext cx="0" cy="2192100"/>
            </a:xfrm>
            <a:prstGeom prst="straightConnector1">
              <a:avLst/>
            </a:prstGeom>
            <a:noFill/>
            <a:ln cap="flat" cmpd="sng" w="19050">
              <a:solidFill>
                <a:srgbClr val="000000"/>
              </a:solidFill>
              <a:prstDash val="solid"/>
              <a:round/>
              <a:headEnd len="med" w="med" type="stealth"/>
              <a:tailEnd len="med" w="med" type="none"/>
            </a:ln>
          </p:spPr>
        </p:cxnSp>
      </p:grpSp>
      <p:cxnSp>
        <p:nvCxnSpPr>
          <p:cNvPr id="1361" name="Google Shape;1361;p100"/>
          <p:cNvCxnSpPr/>
          <p:nvPr/>
        </p:nvCxnSpPr>
        <p:spPr>
          <a:xfrm flipH="1" rot="-5400000">
            <a:off x="1160825" y="2532833"/>
            <a:ext cx="2010900" cy="2010900"/>
          </a:xfrm>
          <a:prstGeom prst="straightConnector1">
            <a:avLst/>
          </a:prstGeom>
          <a:noFill/>
          <a:ln cap="flat" cmpd="sng" w="19050">
            <a:solidFill>
              <a:srgbClr val="9E9E9E"/>
            </a:solidFill>
            <a:prstDash val="dash"/>
            <a:round/>
            <a:headEnd len="med" w="med" type="none"/>
            <a:tailEnd len="med" w="med" type="none"/>
          </a:ln>
        </p:spPr>
      </p:cxnSp>
      <p:sp>
        <p:nvSpPr>
          <p:cNvPr id="1362" name="Google Shape;1362;p100"/>
          <p:cNvSpPr/>
          <p:nvPr/>
        </p:nvSpPr>
        <p:spPr>
          <a:xfrm>
            <a:off x="2355800" y="2645921"/>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0"/>
          <p:cNvSpPr/>
          <p:nvPr/>
        </p:nvSpPr>
        <p:spPr>
          <a:xfrm>
            <a:off x="2867300" y="2720808"/>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0"/>
          <p:cNvSpPr/>
          <p:nvPr/>
        </p:nvSpPr>
        <p:spPr>
          <a:xfrm>
            <a:off x="2993600" y="2594508"/>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0"/>
          <p:cNvSpPr/>
          <p:nvPr/>
        </p:nvSpPr>
        <p:spPr>
          <a:xfrm>
            <a:off x="2688800" y="2918358"/>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0"/>
          <p:cNvSpPr/>
          <p:nvPr/>
        </p:nvSpPr>
        <p:spPr>
          <a:xfrm>
            <a:off x="3071900" y="301788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0"/>
          <p:cNvSpPr/>
          <p:nvPr/>
        </p:nvSpPr>
        <p:spPr>
          <a:xfrm>
            <a:off x="2791100" y="301788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0"/>
          <p:cNvSpPr/>
          <p:nvPr/>
        </p:nvSpPr>
        <p:spPr>
          <a:xfrm>
            <a:off x="2510300" y="301788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0"/>
          <p:cNvSpPr/>
          <p:nvPr/>
        </p:nvSpPr>
        <p:spPr>
          <a:xfrm>
            <a:off x="2636600" y="316553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0"/>
          <p:cNvSpPr/>
          <p:nvPr/>
        </p:nvSpPr>
        <p:spPr>
          <a:xfrm>
            <a:off x="2403225" y="316553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0"/>
          <p:cNvSpPr/>
          <p:nvPr/>
        </p:nvSpPr>
        <p:spPr>
          <a:xfrm>
            <a:off x="2452963" y="331318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0"/>
          <p:cNvSpPr/>
          <p:nvPr/>
        </p:nvSpPr>
        <p:spPr>
          <a:xfrm>
            <a:off x="2510300" y="287023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0"/>
          <p:cNvSpPr/>
          <p:nvPr/>
        </p:nvSpPr>
        <p:spPr>
          <a:xfrm>
            <a:off x="2664800" y="274393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0"/>
          <p:cNvSpPr/>
          <p:nvPr/>
        </p:nvSpPr>
        <p:spPr>
          <a:xfrm>
            <a:off x="2283713" y="309453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00"/>
          <p:cNvSpPr/>
          <p:nvPr/>
        </p:nvSpPr>
        <p:spPr>
          <a:xfrm>
            <a:off x="2355800" y="287023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00"/>
          <p:cNvSpPr/>
          <p:nvPr/>
        </p:nvSpPr>
        <p:spPr>
          <a:xfrm>
            <a:off x="2688800" y="3412708"/>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00"/>
          <p:cNvSpPr/>
          <p:nvPr/>
        </p:nvSpPr>
        <p:spPr>
          <a:xfrm>
            <a:off x="1405025" y="3672633"/>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0"/>
          <p:cNvSpPr/>
          <p:nvPr/>
        </p:nvSpPr>
        <p:spPr>
          <a:xfrm>
            <a:off x="1864500" y="3565583"/>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0"/>
          <p:cNvSpPr/>
          <p:nvPr/>
        </p:nvSpPr>
        <p:spPr>
          <a:xfrm>
            <a:off x="2031200" y="378490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0"/>
          <p:cNvSpPr/>
          <p:nvPr/>
        </p:nvSpPr>
        <p:spPr>
          <a:xfrm>
            <a:off x="1802600" y="374680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0"/>
          <p:cNvSpPr/>
          <p:nvPr/>
        </p:nvSpPr>
        <p:spPr>
          <a:xfrm>
            <a:off x="1676300" y="391120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0"/>
          <p:cNvSpPr/>
          <p:nvPr/>
        </p:nvSpPr>
        <p:spPr>
          <a:xfrm>
            <a:off x="1864500" y="396835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0"/>
          <p:cNvSpPr/>
          <p:nvPr/>
        </p:nvSpPr>
        <p:spPr>
          <a:xfrm>
            <a:off x="1512075" y="393500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0"/>
          <p:cNvSpPr/>
          <p:nvPr/>
        </p:nvSpPr>
        <p:spPr>
          <a:xfrm>
            <a:off x="1694388" y="344450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0"/>
          <p:cNvSpPr/>
          <p:nvPr/>
        </p:nvSpPr>
        <p:spPr>
          <a:xfrm>
            <a:off x="1409600" y="412075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00"/>
          <p:cNvSpPr/>
          <p:nvPr/>
        </p:nvSpPr>
        <p:spPr>
          <a:xfrm>
            <a:off x="1430925" y="424705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0"/>
          <p:cNvSpPr/>
          <p:nvPr/>
        </p:nvSpPr>
        <p:spPr>
          <a:xfrm>
            <a:off x="1574000" y="367785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0"/>
          <p:cNvSpPr/>
          <p:nvPr/>
        </p:nvSpPr>
        <p:spPr>
          <a:xfrm>
            <a:off x="1928900" y="3565583"/>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0"/>
          <p:cNvSpPr/>
          <p:nvPr/>
        </p:nvSpPr>
        <p:spPr>
          <a:xfrm>
            <a:off x="2169850" y="3313171"/>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0"/>
          <p:cNvSpPr/>
          <p:nvPr/>
        </p:nvSpPr>
        <p:spPr>
          <a:xfrm>
            <a:off x="2257700" y="3017883"/>
            <a:ext cx="126300" cy="126300"/>
          </a:xfrm>
          <a:prstGeom prst="ellipse">
            <a:avLst/>
          </a:prstGeom>
          <a:solidFill>
            <a:srgbClr val="1475D4">
              <a:alpha val="90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00"/>
          <p:cNvSpPr/>
          <p:nvPr/>
        </p:nvSpPr>
        <p:spPr>
          <a:xfrm>
            <a:off x="1283300" y="430375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00"/>
          <p:cNvSpPr/>
          <p:nvPr/>
        </p:nvSpPr>
        <p:spPr>
          <a:xfrm>
            <a:off x="1159650" y="3911208"/>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0"/>
          <p:cNvSpPr/>
          <p:nvPr/>
        </p:nvSpPr>
        <p:spPr>
          <a:xfrm>
            <a:off x="1467888" y="4091033"/>
            <a:ext cx="126300" cy="126300"/>
          </a:xfrm>
          <a:prstGeom prst="ellipse">
            <a:avLst/>
          </a:prstGeom>
          <a:solidFill>
            <a:srgbClr val="9EE244">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4" name="Google Shape;1394;p100"/>
          <p:cNvGrpSpPr/>
          <p:nvPr/>
        </p:nvGrpSpPr>
        <p:grpSpPr>
          <a:xfrm>
            <a:off x="5224433" y="2157512"/>
            <a:ext cx="2571772" cy="2571772"/>
            <a:chOff x="845750" y="1190950"/>
            <a:chExt cx="2192100" cy="2192100"/>
          </a:xfrm>
        </p:grpSpPr>
        <p:cxnSp>
          <p:nvCxnSpPr>
            <p:cNvPr id="1395" name="Google Shape;1395;p100"/>
            <p:cNvCxnSpPr/>
            <p:nvPr/>
          </p:nvCxnSpPr>
          <p:spPr>
            <a:xfrm>
              <a:off x="845750" y="1190950"/>
              <a:ext cx="0" cy="2192100"/>
            </a:xfrm>
            <a:prstGeom prst="straightConnector1">
              <a:avLst/>
            </a:prstGeom>
            <a:noFill/>
            <a:ln cap="flat" cmpd="sng" w="19050">
              <a:solidFill>
                <a:srgbClr val="000000"/>
              </a:solidFill>
              <a:prstDash val="solid"/>
              <a:round/>
              <a:headEnd len="med" w="med" type="stealth"/>
              <a:tailEnd len="med" w="med" type="none"/>
            </a:ln>
          </p:spPr>
        </p:cxnSp>
        <p:cxnSp>
          <p:nvCxnSpPr>
            <p:cNvPr id="1396" name="Google Shape;1396;p100"/>
            <p:cNvCxnSpPr/>
            <p:nvPr/>
          </p:nvCxnSpPr>
          <p:spPr>
            <a:xfrm>
              <a:off x="1941800" y="2287000"/>
              <a:ext cx="0" cy="2192100"/>
            </a:xfrm>
            <a:prstGeom prst="straightConnector1">
              <a:avLst/>
            </a:prstGeom>
            <a:noFill/>
            <a:ln cap="flat" cmpd="sng" w="19050">
              <a:solidFill>
                <a:srgbClr val="000000"/>
              </a:solidFill>
              <a:prstDash val="solid"/>
              <a:round/>
              <a:headEnd len="med" w="med" type="stealth"/>
              <a:tailEnd len="med" w="med" type="none"/>
            </a:ln>
          </p:spPr>
        </p:cxnSp>
      </p:grpSp>
      <p:cxnSp>
        <p:nvCxnSpPr>
          <p:cNvPr id="1397" name="Google Shape;1397;p100"/>
          <p:cNvCxnSpPr/>
          <p:nvPr/>
        </p:nvCxnSpPr>
        <p:spPr>
          <a:xfrm flipH="1" rot="10800000">
            <a:off x="5427300" y="2532850"/>
            <a:ext cx="2010900" cy="2010900"/>
          </a:xfrm>
          <a:prstGeom prst="straightConnector1">
            <a:avLst/>
          </a:prstGeom>
          <a:noFill/>
          <a:ln cap="flat" cmpd="sng" w="19050">
            <a:solidFill>
              <a:srgbClr val="9E9E9E"/>
            </a:solidFill>
            <a:prstDash val="dash"/>
            <a:round/>
            <a:headEnd len="med" w="med" type="none"/>
            <a:tailEnd len="med" w="med" type="none"/>
          </a:ln>
        </p:spPr>
      </p:cxnSp>
      <p:sp>
        <p:nvSpPr>
          <p:cNvPr id="1398" name="Google Shape;1398;p100"/>
          <p:cNvSpPr/>
          <p:nvPr/>
        </p:nvSpPr>
        <p:spPr>
          <a:xfrm>
            <a:off x="6929175" y="2482813"/>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0"/>
          <p:cNvSpPr/>
          <p:nvPr/>
        </p:nvSpPr>
        <p:spPr>
          <a:xfrm>
            <a:off x="7133775" y="27208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00"/>
          <p:cNvSpPr/>
          <p:nvPr/>
        </p:nvSpPr>
        <p:spPr>
          <a:xfrm>
            <a:off x="7260075" y="25945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00"/>
          <p:cNvSpPr/>
          <p:nvPr/>
        </p:nvSpPr>
        <p:spPr>
          <a:xfrm>
            <a:off x="6955275" y="291837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0"/>
          <p:cNvSpPr/>
          <p:nvPr/>
        </p:nvSpPr>
        <p:spPr>
          <a:xfrm>
            <a:off x="7338375" y="301790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0"/>
          <p:cNvSpPr/>
          <p:nvPr/>
        </p:nvSpPr>
        <p:spPr>
          <a:xfrm>
            <a:off x="7057575" y="301790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0"/>
          <p:cNvSpPr/>
          <p:nvPr/>
        </p:nvSpPr>
        <p:spPr>
          <a:xfrm>
            <a:off x="6776775" y="301790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0"/>
          <p:cNvSpPr/>
          <p:nvPr/>
        </p:nvSpPr>
        <p:spPr>
          <a:xfrm>
            <a:off x="6903075" y="316555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0"/>
          <p:cNvSpPr/>
          <p:nvPr/>
        </p:nvSpPr>
        <p:spPr>
          <a:xfrm>
            <a:off x="6669700" y="316555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0"/>
          <p:cNvSpPr/>
          <p:nvPr/>
        </p:nvSpPr>
        <p:spPr>
          <a:xfrm>
            <a:off x="6650475" y="33465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0"/>
          <p:cNvSpPr/>
          <p:nvPr/>
        </p:nvSpPr>
        <p:spPr>
          <a:xfrm>
            <a:off x="6776775" y="287025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00"/>
          <p:cNvSpPr/>
          <p:nvPr/>
        </p:nvSpPr>
        <p:spPr>
          <a:xfrm>
            <a:off x="6931275" y="274395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00"/>
          <p:cNvSpPr/>
          <p:nvPr/>
        </p:nvSpPr>
        <p:spPr>
          <a:xfrm>
            <a:off x="6483600" y="33465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0"/>
          <p:cNvSpPr/>
          <p:nvPr/>
        </p:nvSpPr>
        <p:spPr>
          <a:xfrm>
            <a:off x="6583625" y="356560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0"/>
          <p:cNvSpPr/>
          <p:nvPr/>
        </p:nvSpPr>
        <p:spPr>
          <a:xfrm>
            <a:off x="6796000" y="343930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0"/>
          <p:cNvSpPr/>
          <p:nvPr/>
        </p:nvSpPr>
        <p:spPr>
          <a:xfrm>
            <a:off x="6357300" y="352025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0"/>
          <p:cNvSpPr/>
          <p:nvPr/>
        </p:nvSpPr>
        <p:spPr>
          <a:xfrm>
            <a:off x="6130975" y="356560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00"/>
          <p:cNvSpPr/>
          <p:nvPr/>
        </p:nvSpPr>
        <p:spPr>
          <a:xfrm>
            <a:off x="6297675" y="37849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0"/>
          <p:cNvSpPr/>
          <p:nvPr/>
        </p:nvSpPr>
        <p:spPr>
          <a:xfrm>
            <a:off x="6069075" y="37468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0"/>
          <p:cNvSpPr/>
          <p:nvPr/>
        </p:nvSpPr>
        <p:spPr>
          <a:xfrm>
            <a:off x="5942775" y="39112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0"/>
          <p:cNvSpPr/>
          <p:nvPr/>
        </p:nvSpPr>
        <p:spPr>
          <a:xfrm>
            <a:off x="6130975" y="396837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0"/>
          <p:cNvSpPr/>
          <p:nvPr/>
        </p:nvSpPr>
        <p:spPr>
          <a:xfrm>
            <a:off x="5778550" y="39350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0"/>
          <p:cNvSpPr/>
          <p:nvPr/>
        </p:nvSpPr>
        <p:spPr>
          <a:xfrm>
            <a:off x="6069075" y="41899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00"/>
          <p:cNvSpPr/>
          <p:nvPr/>
        </p:nvSpPr>
        <p:spPr>
          <a:xfrm>
            <a:off x="5676075" y="412077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0"/>
          <p:cNvSpPr/>
          <p:nvPr/>
        </p:nvSpPr>
        <p:spPr>
          <a:xfrm>
            <a:off x="5697400" y="424707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0"/>
          <p:cNvSpPr/>
          <p:nvPr/>
        </p:nvSpPr>
        <p:spPr>
          <a:xfrm>
            <a:off x="5840475" y="367787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0"/>
          <p:cNvSpPr/>
          <p:nvPr/>
        </p:nvSpPr>
        <p:spPr>
          <a:xfrm>
            <a:off x="6171200" y="33465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0"/>
          <p:cNvSpPr/>
          <p:nvPr/>
        </p:nvSpPr>
        <p:spPr>
          <a:xfrm>
            <a:off x="6323600" y="31941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0"/>
          <p:cNvSpPr/>
          <p:nvPr/>
        </p:nvSpPr>
        <p:spPr>
          <a:xfrm>
            <a:off x="6524175" y="301790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0"/>
          <p:cNvSpPr/>
          <p:nvPr/>
        </p:nvSpPr>
        <p:spPr>
          <a:xfrm>
            <a:off x="5549775" y="430377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0"/>
          <p:cNvSpPr/>
          <p:nvPr/>
        </p:nvSpPr>
        <p:spPr>
          <a:xfrm>
            <a:off x="5426125" y="3911225"/>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0"/>
          <p:cNvSpPr/>
          <p:nvPr/>
        </p:nvSpPr>
        <p:spPr>
          <a:xfrm>
            <a:off x="5734363" y="4091050"/>
            <a:ext cx="126300" cy="126300"/>
          </a:xfrm>
          <a:prstGeom prst="ellipse">
            <a:avLst/>
          </a:prstGeom>
          <a:solidFill>
            <a:srgbClr val="FF00F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01"/>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solidFill>
                  <a:schemeClr val="dk1"/>
                </a:solidFill>
              </a:rPr>
              <a:t>Activity: Working Through the Logistics</a:t>
            </a:r>
            <a:endParaRPr sz="3600">
              <a:solidFill>
                <a:schemeClr val="dk1"/>
              </a:solidFill>
            </a:endParaRPr>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In this activity, you'll use a logistic regression to categorize data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from the </a:t>
            </a:r>
            <a:r>
              <a:rPr lang="en" sz="1800">
                <a:solidFill>
                  <a:srgbClr val="FFFFFF"/>
                </a:solidFill>
                <a:highlight>
                  <a:srgbClr val="000000"/>
                </a:highlight>
                <a:latin typeface="Inconsolata SemiBold"/>
                <a:ea typeface="Inconsolata SemiBold"/>
                <a:cs typeface="Inconsolata SemiBold"/>
                <a:sym typeface="Inconsolata SemiBold"/>
              </a:rPr>
              <a:t>make_blobs</a:t>
            </a:r>
            <a:r>
              <a:rPr lang="en" sz="1800">
                <a:solidFill>
                  <a:schemeClr val="dk1"/>
                </a:solidFill>
                <a:latin typeface="Roboto"/>
                <a:ea typeface="Roboto"/>
                <a:cs typeface="Roboto"/>
                <a:sym typeface="Roboto"/>
              </a:rPr>
              <a:t> function from scikit-learn to create data.</a:t>
            </a:r>
            <a:endParaRPr sz="1800">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t/>
            </a:r>
            <a:endParaRPr sz="1800">
              <a:solidFill>
                <a:schemeClr val="dk1"/>
              </a:solidFill>
              <a:latin typeface="Roboto"/>
              <a:ea typeface="Roboto"/>
              <a:cs typeface="Roboto"/>
              <a:sym typeface="Roboto"/>
            </a:endParaRPr>
          </a:p>
          <a:p>
            <a:pPr indent="0" lvl="0" marL="0" rtl="0" algn="l">
              <a:lnSpc>
                <a:spcPct val="115000"/>
              </a:lnSpc>
              <a:spcBef>
                <a:spcPts val="800"/>
              </a:spcBef>
              <a:spcAft>
                <a:spcPts val="800"/>
              </a:spcAft>
              <a:buNone/>
            </a:pPr>
            <a:r>
              <a:t/>
            </a:r>
            <a:endParaRPr sz="1800">
              <a:solidFill>
                <a:schemeClr val="dk1"/>
              </a:solidFill>
              <a:latin typeface="Roboto"/>
              <a:ea typeface="Roboto"/>
              <a:cs typeface="Roboto"/>
              <a:sym typeface="Roboto"/>
            </a:endParaRPr>
          </a:p>
        </p:txBody>
      </p:sp>
      <p:sp>
        <p:nvSpPr>
          <p:cNvPr id="1435" name="Google Shape;1435;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6" name="Google Shape;1436;p10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0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Working Through the Logistics</a:t>
            </a:r>
            <a:endParaRPr/>
          </a:p>
        </p:txBody>
      </p:sp>
      <p:sp>
        <p:nvSpPr>
          <p:cNvPr id="1442" name="Google Shape;1442;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443" name="Google Shape;1443;p102"/>
          <p:cNvGraphicFramePr/>
          <p:nvPr/>
        </p:nvGraphicFramePr>
        <p:xfrm>
          <a:off x="403275" y="805475"/>
          <a:ext cx="3000000" cy="3000000"/>
        </p:xfrm>
        <a:graphic>
          <a:graphicData uri="http://schemas.openxmlformats.org/drawingml/2006/table">
            <a:tbl>
              <a:tblPr>
                <a:noFill/>
                <a:tableStyleId>{A00524D8-A3F9-42C3-ADDC-C56E5F67F68E}</a:tableStyleId>
              </a:tblPr>
              <a:tblGrid>
                <a:gridCol w="1212975"/>
                <a:gridCol w="7123675"/>
              </a:tblGrid>
              <a:tr h="299700">
                <a:tc rowSpan="3">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Instructions</a:t>
                      </a:r>
                      <a:endParaRPr b="1" sz="1200">
                        <a:solidFill>
                          <a:srgbClr val="FFFFFF"/>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Use the starter code provided to create your </a:t>
                      </a:r>
                      <a:r>
                        <a:rPr lang="en" sz="1200">
                          <a:solidFill>
                            <a:srgbClr val="FFFFFF"/>
                          </a:solidFill>
                          <a:highlight>
                            <a:srgbClr val="043461"/>
                          </a:highlight>
                          <a:latin typeface="Inconsolata SemiBold"/>
                          <a:ea typeface="Inconsolata SemiBold"/>
                          <a:cs typeface="Inconsolata SemiBold"/>
                          <a:sym typeface="Inconsolata SemiBold"/>
                        </a:rPr>
                        <a:t>make_blobs</a:t>
                      </a:r>
                      <a:r>
                        <a:rPr lang="en" sz="1200">
                          <a:solidFill>
                            <a:srgbClr val="043461"/>
                          </a:solidFill>
                          <a:latin typeface="Roboto"/>
                          <a:ea typeface="Roboto"/>
                          <a:cs typeface="Roboto"/>
                          <a:sym typeface="Roboto"/>
                        </a:rPr>
                        <a:t> dataset from scikit-learn.</a:t>
                      </a:r>
                      <a:endParaRPr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Split your dataset into training and testing sets using scikit-learn's </a:t>
                      </a:r>
                      <a:r>
                        <a:rPr lang="en" sz="1200">
                          <a:solidFill>
                            <a:srgbClr val="FFFFFF"/>
                          </a:solidFill>
                          <a:highlight>
                            <a:srgbClr val="043461"/>
                          </a:highlight>
                          <a:latin typeface="Inconsolata SemiBold"/>
                          <a:ea typeface="Inconsolata SemiBold"/>
                          <a:cs typeface="Inconsolata SemiBold"/>
                          <a:sym typeface="Inconsolata SemiBold"/>
                        </a:rPr>
                        <a:t>train_test_split</a:t>
                      </a:r>
                      <a:r>
                        <a:rPr lang="en" sz="1200">
                          <a:solidFill>
                            <a:srgbClr val="043461"/>
                          </a:solidFill>
                          <a:latin typeface="Roboto"/>
                          <a:ea typeface="Roboto"/>
                          <a:cs typeface="Roboto"/>
                          <a:sym typeface="Roboto"/>
                        </a:rPr>
                        <a:t> module.</a:t>
                      </a:r>
                      <a:endParaRPr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Create a LogisticRegression instance from scikit-learn's </a:t>
                      </a:r>
                      <a:r>
                        <a:rPr lang="en" sz="1200">
                          <a:solidFill>
                            <a:srgbClr val="FFFFFF"/>
                          </a:solidFill>
                          <a:highlight>
                            <a:srgbClr val="043461"/>
                          </a:highlight>
                          <a:latin typeface="Inconsolata SemiBold"/>
                          <a:ea typeface="Inconsolata SemiBold"/>
                          <a:cs typeface="Inconsolata SemiBold"/>
                          <a:sym typeface="Inconsolata SemiBold"/>
                        </a:rPr>
                        <a:t>LogisticRegression</a:t>
                      </a:r>
                      <a:r>
                        <a:rPr lang="en" sz="1200">
                          <a:solidFill>
                            <a:srgbClr val="043461"/>
                          </a:solidFill>
                          <a:latin typeface="Roboto"/>
                          <a:ea typeface="Roboto"/>
                          <a:cs typeface="Roboto"/>
                          <a:sym typeface="Roboto"/>
                        </a:rPr>
                        <a:t> model.</a:t>
                      </a:r>
                      <a:endParaRPr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rowSpan="3">
                  <a:txBody>
                    <a:bodyPr/>
                    <a:lstStyle/>
                    <a:p>
                      <a:pPr indent="0" lvl="0" marL="0" rtl="0" algn="r">
                        <a:spcBef>
                          <a:spcPts val="0"/>
                        </a:spcBef>
                        <a:spcAft>
                          <a:spcPts val="0"/>
                        </a:spcAft>
                        <a:buNone/>
                      </a:pPr>
                      <a:r>
                        <a:rPr b="1" lang="en" sz="1200">
                          <a:solidFill>
                            <a:srgbClr val="043461"/>
                          </a:solidFill>
                          <a:latin typeface="Roboto"/>
                          <a:ea typeface="Roboto"/>
                          <a:cs typeface="Roboto"/>
                          <a:sym typeface="Roboto"/>
                        </a:rPr>
                        <a:t>Hint</a:t>
                      </a:r>
                      <a:endParaRPr b="1"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If you need a reminder on how to create a </a:t>
                      </a:r>
                      <a:r>
                        <a:rPr lang="en" sz="1200">
                          <a:solidFill>
                            <a:srgbClr val="FFFFFF"/>
                          </a:solidFill>
                          <a:highlight>
                            <a:srgbClr val="043461"/>
                          </a:highlight>
                          <a:latin typeface="Inconsolata SemiBold"/>
                          <a:ea typeface="Inconsolata SemiBold"/>
                          <a:cs typeface="Inconsolata SemiBold"/>
                          <a:sym typeface="Inconsolata SemiBold"/>
                        </a:rPr>
                        <a:t>LogisticRegression</a:t>
                      </a:r>
                      <a:r>
                        <a:rPr lang="en" sz="1200">
                          <a:solidFill>
                            <a:srgbClr val="043461"/>
                          </a:solidFill>
                          <a:latin typeface="Roboto"/>
                          <a:ea typeface="Roboto"/>
                          <a:cs typeface="Roboto"/>
                          <a:sym typeface="Roboto"/>
                        </a:rPr>
                        <a:t> model, review the </a:t>
                      </a:r>
                      <a:br>
                        <a:rPr lang="en" sz="1200">
                          <a:solidFill>
                            <a:srgbClr val="043461"/>
                          </a:solidFill>
                          <a:latin typeface="Roboto"/>
                          <a:ea typeface="Roboto"/>
                          <a:cs typeface="Roboto"/>
                          <a:sym typeface="Roboto"/>
                        </a:rPr>
                      </a:br>
                      <a:r>
                        <a:rPr lang="en" sz="1200" u="sng">
                          <a:solidFill>
                            <a:srgbClr val="0000FF"/>
                          </a:solidFill>
                          <a:latin typeface="Roboto"/>
                          <a:ea typeface="Roboto"/>
                          <a:cs typeface="Roboto"/>
                          <a:sym typeface="Roboto"/>
                          <a:hlinkClick r:id="rId3">
                            <a:extLst>
                              <a:ext uri="{A12FA001-AC4F-418D-AE19-62706E023703}">
                                <ahyp:hlinkClr val="tx"/>
                              </a:ext>
                            </a:extLst>
                          </a:hlinkClick>
                        </a:rPr>
                        <a:t>Scikit-learn documentation</a:t>
                      </a:r>
                      <a:r>
                        <a:rPr lang="en" sz="1200">
                          <a:solidFill>
                            <a:srgbClr val="043461"/>
                          </a:solidFill>
                          <a:latin typeface="Roboto"/>
                          <a:ea typeface="Roboto"/>
                          <a:cs typeface="Roboto"/>
                          <a:sym typeface="Roboto"/>
                        </a:rPr>
                        <a:t>.</a:t>
                      </a:r>
                      <a:endParaRPr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Train your </a:t>
                      </a:r>
                      <a:r>
                        <a:rPr lang="en" sz="1200">
                          <a:solidFill>
                            <a:srgbClr val="FFFFFF"/>
                          </a:solidFill>
                          <a:highlight>
                            <a:srgbClr val="043461"/>
                          </a:highlight>
                          <a:latin typeface="Inconsolata SemiBold"/>
                          <a:ea typeface="Inconsolata SemiBold"/>
                          <a:cs typeface="Inconsolata SemiBold"/>
                          <a:sym typeface="Inconsolata SemiBold"/>
                        </a:rPr>
                        <a:t>LogisticRegression</a:t>
                      </a:r>
                      <a:r>
                        <a:rPr lang="en" sz="1200">
                          <a:solidFill>
                            <a:srgbClr val="043461"/>
                          </a:solidFill>
                          <a:latin typeface="Roboto"/>
                          <a:ea typeface="Roboto"/>
                          <a:cs typeface="Roboto"/>
                          <a:sym typeface="Roboto"/>
                        </a:rPr>
                        <a:t> model on the training dataset.</a:t>
                      </a:r>
                      <a:endParaRPr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Evaluate your trained </a:t>
                      </a:r>
                      <a:r>
                        <a:rPr lang="en" sz="1200">
                          <a:solidFill>
                            <a:srgbClr val="FFFFFF"/>
                          </a:solidFill>
                          <a:highlight>
                            <a:srgbClr val="043461"/>
                          </a:highlight>
                          <a:latin typeface="Inconsolata SemiBold"/>
                          <a:ea typeface="Inconsolata SemiBold"/>
                          <a:cs typeface="Inconsolata SemiBold"/>
                          <a:sym typeface="Inconsolata SemiBold"/>
                        </a:rPr>
                        <a:t>LogisticRegression</a:t>
                      </a:r>
                      <a:r>
                        <a:rPr lang="en" sz="1200">
                          <a:solidFill>
                            <a:srgbClr val="043461"/>
                          </a:solidFill>
                          <a:latin typeface="Roboto"/>
                          <a:ea typeface="Roboto"/>
                          <a:cs typeface="Roboto"/>
                          <a:sym typeface="Roboto"/>
                        </a:rPr>
                        <a:t> model using the </a:t>
                      </a:r>
                      <a:r>
                        <a:rPr lang="en" sz="1200">
                          <a:solidFill>
                            <a:srgbClr val="FFFFFF"/>
                          </a:solidFill>
                          <a:highlight>
                            <a:srgbClr val="043461"/>
                          </a:highlight>
                          <a:latin typeface="Inconsolata SemiBold"/>
                          <a:ea typeface="Inconsolata SemiBold"/>
                          <a:cs typeface="Inconsolata SemiBold"/>
                          <a:sym typeface="Inconsolata SemiBold"/>
                        </a:rPr>
                        <a:t>accuracy_score</a:t>
                      </a:r>
                      <a:r>
                        <a:rPr lang="en" sz="1200">
                          <a:solidFill>
                            <a:srgbClr val="043461"/>
                          </a:solidFill>
                          <a:latin typeface="Roboto"/>
                          <a:ea typeface="Roboto"/>
                          <a:cs typeface="Roboto"/>
                          <a:sym typeface="Roboto"/>
                        </a:rPr>
                        <a:t> metric from scikit-learn.</a:t>
                      </a:r>
                      <a:endParaRPr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4" name="Google Shape;1454;p10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 the Computational Neuron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8" name="Shape 1458"/>
        <p:cNvGrpSpPr/>
        <p:nvPr/>
      </p:nvGrpSpPr>
      <p:grpSpPr>
        <a:xfrm>
          <a:off x="0" y="0"/>
          <a:ext cx="0" cy="0"/>
          <a:chOff x="0" y="0"/>
          <a:chExt cx="0" cy="0"/>
        </a:xfrm>
      </p:grpSpPr>
      <p:sp>
        <p:nvSpPr>
          <p:cNvPr id="1459" name="Google Shape;1459;p10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Perceptron</a:t>
            </a:r>
            <a:endParaRPr/>
          </a:p>
        </p:txBody>
      </p:sp>
      <p:sp>
        <p:nvSpPr>
          <p:cNvPr id="1460" name="Google Shape;1460;p105"/>
          <p:cNvSpPr txBox="1"/>
          <p:nvPr>
            <p:ph idx="1" type="subTitle"/>
          </p:nvPr>
        </p:nvSpPr>
        <p:spPr>
          <a:xfrm>
            <a:off x="0" y="675975"/>
            <a:ext cx="9366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Artificial neural networks have become popular in recent years. But, the original design for a computational neuron, known as a perceptron, dates back to the late 1950s.</a:t>
            </a:r>
            <a:endParaRPr sz="1700"/>
          </a:p>
        </p:txBody>
      </p:sp>
      <p:sp>
        <p:nvSpPr>
          <p:cNvPr id="1461" name="Google Shape;1461;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62" name="Google Shape;1462;p105"/>
          <p:cNvPicPr preferRelativeResize="0"/>
          <p:nvPr/>
        </p:nvPicPr>
        <p:blipFill rotWithShape="1">
          <a:blip r:embed="rId3">
            <a:alphaModFix/>
          </a:blip>
          <a:srcRect b="15626" l="4816" r="0" t="0"/>
          <a:stretch/>
        </p:blipFill>
        <p:spPr>
          <a:xfrm>
            <a:off x="3886286" y="1393714"/>
            <a:ext cx="4919415" cy="3311639"/>
          </a:xfrm>
          <a:prstGeom prst="rect">
            <a:avLst/>
          </a:prstGeom>
          <a:noFill/>
          <a:ln>
            <a:noFill/>
          </a:ln>
        </p:spPr>
      </p:pic>
      <p:sp>
        <p:nvSpPr>
          <p:cNvPr id="1463" name="Google Shape;1463;p105"/>
          <p:cNvSpPr/>
          <p:nvPr/>
        </p:nvSpPr>
        <p:spPr>
          <a:xfrm>
            <a:off x="513450" y="1522175"/>
            <a:ext cx="3086400" cy="3086400"/>
          </a:xfrm>
          <a:prstGeom prst="ellipse">
            <a:avLst/>
          </a:prstGeom>
          <a:solidFill>
            <a:srgbClr val="00D6CB">
              <a:alpha val="56420"/>
            </a:srgbClr>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600">
                <a:solidFill>
                  <a:srgbClr val="043461"/>
                </a:solidFill>
                <a:latin typeface="Roboto Medium"/>
                <a:ea typeface="Roboto Medium"/>
                <a:cs typeface="Roboto Medium"/>
                <a:sym typeface="Roboto Medium"/>
              </a:rPr>
              <a:t>Perceptron was introduced by Frank Rosenblatt in 1957. </a:t>
            </a:r>
            <a:br>
              <a:rPr lang="en" sz="1600">
                <a:solidFill>
                  <a:srgbClr val="043461"/>
                </a:solidFill>
                <a:latin typeface="Roboto Medium"/>
                <a:ea typeface="Roboto Medium"/>
                <a:cs typeface="Roboto Medium"/>
                <a:sym typeface="Roboto Medium"/>
              </a:rPr>
            </a:br>
            <a:r>
              <a:rPr lang="en" sz="1600">
                <a:solidFill>
                  <a:srgbClr val="043461"/>
                </a:solidFill>
                <a:latin typeface="Roboto Medium"/>
                <a:ea typeface="Roboto Medium"/>
                <a:cs typeface="Roboto Medium"/>
                <a:sym typeface="Roboto Medium"/>
              </a:rPr>
              <a:t>He proposed a Perceptron learning rule based on the original MCP neuron.</a:t>
            </a:r>
            <a:endParaRPr sz="1600">
              <a:solidFill>
                <a:srgbClr val="043461"/>
              </a:solidFill>
              <a:latin typeface="Roboto Medium"/>
              <a:ea typeface="Roboto Medium"/>
              <a:cs typeface="Roboto Medium"/>
              <a:sym typeface="Robot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06"/>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a:t>A </a:t>
            </a:r>
            <a:r>
              <a:rPr b="1" lang="en">
                <a:highlight>
                  <a:srgbClr val="FFFF00"/>
                </a:highlight>
              </a:rPr>
              <a:t>Perceptron</a:t>
            </a:r>
            <a:r>
              <a:rPr lang="en"/>
              <a:t> is an algorithm for supervised learning of binary classifiers. This algorithm enables neurons to learn and processes elements in the training set one at a time.</a:t>
            </a:r>
            <a:endParaRPr/>
          </a:p>
        </p:txBody>
      </p:sp>
      <p:sp>
        <p:nvSpPr>
          <p:cNvPr id="1469" name="Google Shape;1469;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8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169" name="Google Shape;1169;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this lesson, you will be able to:</a:t>
            </a:r>
            <a:endParaRPr/>
          </a:p>
        </p:txBody>
      </p:sp>
      <p:sp>
        <p:nvSpPr>
          <p:cNvPr id="1170" name="Google Shape;1170;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1" name="Google Shape;1171;p8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72" name="Google Shape;1172;p8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73" name="Google Shape;1173;p89"/>
          <p:cNvSpPr/>
          <p:nvPr/>
        </p:nvSpPr>
        <p:spPr>
          <a:xfrm>
            <a:off x="453233" y="24287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74" name="Google Shape;1174;p89"/>
          <p:cNvSpPr/>
          <p:nvPr/>
        </p:nvSpPr>
        <p:spPr>
          <a:xfrm flipH="1" rot="10800000">
            <a:off x="453233" y="27072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75" name="Google Shape;1175;p89"/>
          <p:cNvSpPr/>
          <p:nvPr/>
        </p:nvSpPr>
        <p:spPr>
          <a:xfrm>
            <a:off x="1352550" y="1378825"/>
            <a:ext cx="7517100" cy="783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Describe the differences between traditional machine learning classification and regression models and neural network models.</a:t>
            </a:r>
            <a:endParaRPr sz="1600">
              <a:solidFill>
                <a:srgbClr val="043461"/>
              </a:solidFill>
              <a:latin typeface="Roboto"/>
              <a:ea typeface="Roboto"/>
              <a:cs typeface="Roboto"/>
              <a:sym typeface="Roboto"/>
            </a:endParaRPr>
          </a:p>
        </p:txBody>
      </p:sp>
      <p:sp>
        <p:nvSpPr>
          <p:cNvPr id="1176" name="Google Shape;1176;p89"/>
          <p:cNvSpPr/>
          <p:nvPr/>
        </p:nvSpPr>
        <p:spPr>
          <a:xfrm>
            <a:off x="1352550" y="2383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Describe the perceptron model and its components.</a:t>
            </a:r>
            <a:endParaRPr sz="1600">
              <a:solidFill>
                <a:srgbClr val="043461"/>
              </a:solidFill>
              <a:latin typeface="Roboto"/>
              <a:ea typeface="Roboto"/>
              <a:cs typeface="Roboto"/>
              <a:sym typeface="Roboto"/>
            </a:endParaRPr>
          </a:p>
        </p:txBody>
      </p:sp>
      <p:sp>
        <p:nvSpPr>
          <p:cNvPr id="1177" name="Google Shape;1177;p89"/>
          <p:cNvSpPr/>
          <p:nvPr/>
        </p:nvSpPr>
        <p:spPr>
          <a:xfrm>
            <a:off x="1352550" y="3226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Implement neural network models using TensorFlow.</a:t>
            </a:r>
            <a:endParaRPr sz="1600">
              <a:solidFill>
                <a:srgbClr val="043461"/>
              </a:solidFill>
              <a:latin typeface="Roboto"/>
              <a:ea typeface="Roboto"/>
              <a:cs typeface="Roboto"/>
              <a:sym typeface="Roboto"/>
            </a:endParaRPr>
          </a:p>
        </p:txBody>
      </p:sp>
      <p:sp>
        <p:nvSpPr>
          <p:cNvPr id="1178" name="Google Shape;1178;p89"/>
          <p:cNvSpPr/>
          <p:nvPr/>
        </p:nvSpPr>
        <p:spPr>
          <a:xfrm>
            <a:off x="453233" y="32809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79" name="Google Shape;1179;p89"/>
          <p:cNvSpPr/>
          <p:nvPr/>
        </p:nvSpPr>
        <p:spPr>
          <a:xfrm flipH="1" rot="10800000">
            <a:off x="453233" y="35595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5" name="Google Shape;1475;p107"/>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Meet the Perceptron</a:t>
            </a:r>
            <a:endParaRPr sz="24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rgbClr val="000000"/>
              </a:solidFill>
              <a:latin typeface="Roboto Medium"/>
              <a:ea typeface="Roboto Medium"/>
              <a:cs typeface="Roboto Medium"/>
              <a:sym typeface="Roboto Medium"/>
            </a:endParaRPr>
          </a:p>
        </p:txBody>
      </p:sp>
      <p:sp>
        <p:nvSpPr>
          <p:cNvPr id="1476" name="Google Shape;1476;p107"/>
          <p:cNvSpPr txBox="1"/>
          <p:nvPr/>
        </p:nvSpPr>
        <p:spPr>
          <a:xfrm>
            <a:off x="0" y="675975"/>
            <a:ext cx="9296400" cy="3849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700">
                <a:latin typeface="Roboto"/>
                <a:ea typeface="Roboto"/>
                <a:cs typeface="Roboto"/>
                <a:sym typeface="Roboto"/>
              </a:rPr>
              <a:t>The </a:t>
            </a:r>
            <a:r>
              <a:rPr b="1" lang="en" sz="1700">
                <a:highlight>
                  <a:srgbClr val="FFFF00"/>
                </a:highlight>
                <a:latin typeface="Roboto"/>
                <a:ea typeface="Roboto"/>
                <a:cs typeface="Roboto"/>
                <a:sym typeface="Roboto"/>
              </a:rPr>
              <a:t>perceptron model</a:t>
            </a:r>
            <a:r>
              <a:rPr b="1" lang="en" sz="1700">
                <a:latin typeface="Roboto"/>
                <a:ea typeface="Roboto"/>
                <a:cs typeface="Roboto"/>
                <a:sym typeface="Roboto"/>
              </a:rPr>
              <a:t> </a:t>
            </a:r>
            <a:r>
              <a:rPr lang="en" sz="1700">
                <a:latin typeface="Roboto"/>
                <a:ea typeface="Roboto"/>
                <a:cs typeface="Roboto"/>
                <a:sym typeface="Roboto"/>
              </a:rPr>
              <a:t>mimics a biological neuron by receiving input data, weighting the information, and producing a clear output.</a:t>
            </a:r>
            <a:endParaRPr sz="1700">
              <a:latin typeface="Roboto"/>
              <a:ea typeface="Roboto"/>
              <a:cs typeface="Roboto"/>
              <a:sym typeface="Roboto"/>
            </a:endParaRPr>
          </a:p>
        </p:txBody>
      </p:sp>
      <p:cxnSp>
        <p:nvCxnSpPr>
          <p:cNvPr id="1477" name="Google Shape;1477;p107"/>
          <p:cNvCxnSpPr/>
          <p:nvPr/>
        </p:nvCxnSpPr>
        <p:spPr>
          <a:xfrm>
            <a:off x="4395766" y="3110802"/>
            <a:ext cx="2320800" cy="0"/>
          </a:xfrm>
          <a:prstGeom prst="straightConnector1">
            <a:avLst/>
          </a:prstGeom>
          <a:noFill/>
          <a:ln cap="flat" cmpd="sng" w="19050">
            <a:solidFill>
              <a:srgbClr val="000000"/>
            </a:solidFill>
            <a:prstDash val="solid"/>
            <a:round/>
            <a:headEnd len="med" w="med" type="none"/>
            <a:tailEnd len="med" w="med" type="stealth"/>
          </a:ln>
        </p:spPr>
      </p:cxnSp>
      <p:cxnSp>
        <p:nvCxnSpPr>
          <p:cNvPr id="1478" name="Google Shape;1478;p107"/>
          <p:cNvCxnSpPr/>
          <p:nvPr/>
        </p:nvCxnSpPr>
        <p:spPr>
          <a:xfrm>
            <a:off x="2841674" y="3115104"/>
            <a:ext cx="1146600" cy="0"/>
          </a:xfrm>
          <a:prstGeom prst="straightConnector1">
            <a:avLst/>
          </a:prstGeom>
          <a:noFill/>
          <a:ln cap="flat" cmpd="sng" w="19050">
            <a:solidFill>
              <a:srgbClr val="000000"/>
            </a:solidFill>
            <a:prstDash val="solid"/>
            <a:round/>
            <a:headEnd len="med" w="med" type="none"/>
            <a:tailEnd len="med" w="med" type="stealth"/>
          </a:ln>
        </p:spPr>
      </p:cxnSp>
      <p:cxnSp>
        <p:nvCxnSpPr>
          <p:cNvPr id="1479" name="Google Shape;1479;p107"/>
          <p:cNvCxnSpPr/>
          <p:nvPr/>
        </p:nvCxnSpPr>
        <p:spPr>
          <a:xfrm>
            <a:off x="2983820" y="1517204"/>
            <a:ext cx="1134000" cy="1121400"/>
          </a:xfrm>
          <a:prstGeom prst="straightConnector1">
            <a:avLst/>
          </a:prstGeom>
          <a:noFill/>
          <a:ln cap="flat" cmpd="sng" w="19050">
            <a:solidFill>
              <a:srgbClr val="000000"/>
            </a:solidFill>
            <a:prstDash val="solid"/>
            <a:round/>
            <a:headEnd len="med" w="med" type="none"/>
            <a:tailEnd len="med" w="med" type="stealth"/>
          </a:ln>
        </p:spPr>
      </p:cxnSp>
      <p:cxnSp>
        <p:nvCxnSpPr>
          <p:cNvPr id="1480" name="Google Shape;1480;p107"/>
          <p:cNvCxnSpPr/>
          <p:nvPr/>
        </p:nvCxnSpPr>
        <p:spPr>
          <a:xfrm flipH="1" rot="10800000">
            <a:off x="3009044" y="3510851"/>
            <a:ext cx="1134000" cy="1121400"/>
          </a:xfrm>
          <a:prstGeom prst="straightConnector1">
            <a:avLst/>
          </a:prstGeom>
          <a:noFill/>
          <a:ln cap="flat" cmpd="sng" w="19050">
            <a:solidFill>
              <a:srgbClr val="000000"/>
            </a:solidFill>
            <a:prstDash val="solid"/>
            <a:round/>
            <a:headEnd len="med" w="med" type="none"/>
            <a:tailEnd len="med" w="med" type="stealth"/>
          </a:ln>
        </p:spPr>
      </p:cxnSp>
      <p:cxnSp>
        <p:nvCxnSpPr>
          <p:cNvPr id="1481" name="Google Shape;1481;p107"/>
          <p:cNvCxnSpPr/>
          <p:nvPr/>
        </p:nvCxnSpPr>
        <p:spPr>
          <a:xfrm>
            <a:off x="3020068" y="2344137"/>
            <a:ext cx="950400" cy="521100"/>
          </a:xfrm>
          <a:prstGeom prst="straightConnector1">
            <a:avLst/>
          </a:prstGeom>
          <a:noFill/>
          <a:ln cap="flat" cmpd="sng" w="19050">
            <a:solidFill>
              <a:srgbClr val="000000"/>
            </a:solidFill>
            <a:prstDash val="solid"/>
            <a:round/>
            <a:headEnd len="med" w="med" type="none"/>
            <a:tailEnd len="med" w="med" type="stealth"/>
          </a:ln>
        </p:spPr>
      </p:cxnSp>
      <p:cxnSp>
        <p:nvCxnSpPr>
          <p:cNvPr id="1482" name="Google Shape;1482;p107"/>
          <p:cNvCxnSpPr/>
          <p:nvPr/>
        </p:nvCxnSpPr>
        <p:spPr>
          <a:xfrm flipH="1">
            <a:off x="3045230" y="3337690"/>
            <a:ext cx="950400" cy="521100"/>
          </a:xfrm>
          <a:prstGeom prst="straightConnector1">
            <a:avLst/>
          </a:prstGeom>
          <a:noFill/>
          <a:ln cap="flat" cmpd="sng" w="19050">
            <a:solidFill>
              <a:srgbClr val="000000"/>
            </a:solidFill>
            <a:prstDash val="solid"/>
            <a:round/>
            <a:headEnd len="med" w="med" type="stealth"/>
            <a:tailEnd len="med" w="med" type="none"/>
          </a:ln>
        </p:spPr>
      </p:cxnSp>
      <p:cxnSp>
        <p:nvCxnSpPr>
          <p:cNvPr id="1483" name="Google Shape;1483;p107"/>
          <p:cNvCxnSpPr/>
          <p:nvPr/>
        </p:nvCxnSpPr>
        <p:spPr>
          <a:xfrm>
            <a:off x="1455408" y="1674242"/>
            <a:ext cx="0" cy="2873100"/>
          </a:xfrm>
          <a:prstGeom prst="straightConnector1">
            <a:avLst/>
          </a:prstGeom>
          <a:noFill/>
          <a:ln cap="flat" cmpd="sng" w="19050">
            <a:solidFill>
              <a:srgbClr val="000000"/>
            </a:solidFill>
            <a:prstDash val="solid"/>
            <a:round/>
            <a:headEnd len="med" w="med" type="none"/>
            <a:tailEnd len="med" w="med" type="none"/>
          </a:ln>
        </p:spPr>
      </p:cxnSp>
      <p:cxnSp>
        <p:nvCxnSpPr>
          <p:cNvPr id="1484" name="Google Shape;1484;p107"/>
          <p:cNvCxnSpPr/>
          <p:nvPr/>
        </p:nvCxnSpPr>
        <p:spPr>
          <a:xfrm>
            <a:off x="1449002" y="1688716"/>
            <a:ext cx="1152900" cy="1200"/>
          </a:xfrm>
          <a:prstGeom prst="straightConnector1">
            <a:avLst/>
          </a:prstGeom>
          <a:noFill/>
          <a:ln cap="flat" cmpd="sng" w="19050">
            <a:solidFill>
              <a:srgbClr val="000000"/>
            </a:solidFill>
            <a:prstDash val="solid"/>
            <a:round/>
            <a:headEnd len="med" w="med" type="none"/>
            <a:tailEnd len="med" w="med" type="stealth"/>
          </a:ln>
        </p:spPr>
      </p:cxnSp>
      <p:cxnSp>
        <p:nvCxnSpPr>
          <p:cNvPr id="1485" name="Google Shape;1485;p107"/>
          <p:cNvCxnSpPr/>
          <p:nvPr/>
        </p:nvCxnSpPr>
        <p:spPr>
          <a:xfrm>
            <a:off x="1455408" y="2398655"/>
            <a:ext cx="1146600" cy="0"/>
          </a:xfrm>
          <a:prstGeom prst="straightConnector1">
            <a:avLst/>
          </a:prstGeom>
          <a:noFill/>
          <a:ln cap="flat" cmpd="sng" w="19050">
            <a:solidFill>
              <a:srgbClr val="000000"/>
            </a:solidFill>
            <a:prstDash val="solid"/>
            <a:round/>
            <a:headEnd len="med" w="med" type="none"/>
            <a:tailEnd len="med" w="med" type="stealth"/>
          </a:ln>
        </p:spPr>
      </p:cxnSp>
      <p:cxnSp>
        <p:nvCxnSpPr>
          <p:cNvPr id="1486" name="Google Shape;1486;p107"/>
          <p:cNvCxnSpPr/>
          <p:nvPr/>
        </p:nvCxnSpPr>
        <p:spPr>
          <a:xfrm>
            <a:off x="1455408" y="3118075"/>
            <a:ext cx="1146600" cy="0"/>
          </a:xfrm>
          <a:prstGeom prst="straightConnector1">
            <a:avLst/>
          </a:prstGeom>
          <a:noFill/>
          <a:ln cap="flat" cmpd="sng" w="19050">
            <a:solidFill>
              <a:srgbClr val="000000"/>
            </a:solidFill>
            <a:prstDash val="solid"/>
            <a:round/>
            <a:headEnd len="med" w="med" type="none"/>
            <a:tailEnd len="med" w="med" type="stealth"/>
          </a:ln>
        </p:spPr>
      </p:cxnSp>
      <p:cxnSp>
        <p:nvCxnSpPr>
          <p:cNvPr id="1487" name="Google Shape;1487;p107"/>
          <p:cNvCxnSpPr/>
          <p:nvPr/>
        </p:nvCxnSpPr>
        <p:spPr>
          <a:xfrm>
            <a:off x="1455408" y="3812108"/>
            <a:ext cx="1146600" cy="0"/>
          </a:xfrm>
          <a:prstGeom prst="straightConnector1">
            <a:avLst/>
          </a:prstGeom>
          <a:noFill/>
          <a:ln cap="flat" cmpd="sng" w="19050">
            <a:solidFill>
              <a:srgbClr val="000000"/>
            </a:solidFill>
            <a:prstDash val="solid"/>
            <a:round/>
            <a:headEnd len="med" w="med" type="none"/>
            <a:tailEnd len="med" w="med" type="stealth"/>
          </a:ln>
        </p:spPr>
      </p:cxnSp>
      <p:cxnSp>
        <p:nvCxnSpPr>
          <p:cNvPr id="1488" name="Google Shape;1488;p107"/>
          <p:cNvCxnSpPr/>
          <p:nvPr/>
        </p:nvCxnSpPr>
        <p:spPr>
          <a:xfrm flipH="1" rot="10800000">
            <a:off x="1449002" y="4536590"/>
            <a:ext cx="1152900" cy="1500"/>
          </a:xfrm>
          <a:prstGeom prst="straightConnector1">
            <a:avLst/>
          </a:prstGeom>
          <a:noFill/>
          <a:ln cap="flat" cmpd="sng" w="19050">
            <a:solidFill>
              <a:srgbClr val="000000"/>
            </a:solidFill>
            <a:prstDash val="solid"/>
            <a:round/>
            <a:headEnd len="med" w="med" type="none"/>
            <a:tailEnd len="med" w="med" type="stealth"/>
          </a:ln>
        </p:spPr>
      </p:cxnSp>
      <p:sp>
        <p:nvSpPr>
          <p:cNvPr id="1489" name="Google Shape;1489;p107"/>
          <p:cNvSpPr txBox="1"/>
          <p:nvPr/>
        </p:nvSpPr>
        <p:spPr>
          <a:xfrm>
            <a:off x="1673993" y="1495868"/>
            <a:ext cx="600600" cy="342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EB Garamond"/>
                <a:ea typeface="EB Garamond"/>
                <a:cs typeface="EB Garamond"/>
                <a:sym typeface="EB Garamond"/>
              </a:rPr>
              <a:t>x</a:t>
            </a:r>
            <a:r>
              <a:rPr baseline="-25000" i="1" lang="en" sz="1800">
                <a:latin typeface="EB Garamond"/>
                <a:ea typeface="EB Garamond"/>
                <a:cs typeface="EB Garamond"/>
                <a:sym typeface="EB Garamond"/>
              </a:rPr>
              <a:t>0</a:t>
            </a:r>
            <a:endParaRPr baseline="-25000" i="1" sz="1800">
              <a:latin typeface="EB Garamond"/>
              <a:ea typeface="EB Garamond"/>
              <a:cs typeface="EB Garamond"/>
              <a:sym typeface="EB Garamond"/>
            </a:endParaRPr>
          </a:p>
        </p:txBody>
      </p:sp>
      <p:sp>
        <p:nvSpPr>
          <p:cNvPr id="1490" name="Google Shape;1490;p107"/>
          <p:cNvSpPr txBox="1"/>
          <p:nvPr/>
        </p:nvSpPr>
        <p:spPr>
          <a:xfrm>
            <a:off x="1674000" y="2181850"/>
            <a:ext cx="476400" cy="43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EB Garamond"/>
                <a:ea typeface="EB Garamond"/>
                <a:cs typeface="EB Garamond"/>
                <a:sym typeface="EB Garamond"/>
              </a:rPr>
              <a:t>x</a:t>
            </a:r>
            <a:r>
              <a:rPr baseline="-25000" i="1" lang="en" sz="1800">
                <a:latin typeface="EB Garamond"/>
                <a:ea typeface="EB Garamond"/>
                <a:cs typeface="EB Garamond"/>
                <a:sym typeface="EB Garamond"/>
              </a:rPr>
              <a:t>1</a:t>
            </a:r>
            <a:endParaRPr baseline="-25000" i="1" sz="1800">
              <a:latin typeface="EB Garamond"/>
              <a:ea typeface="EB Garamond"/>
              <a:cs typeface="EB Garamond"/>
              <a:sym typeface="EB Garamond"/>
            </a:endParaRPr>
          </a:p>
        </p:txBody>
      </p:sp>
      <p:sp>
        <p:nvSpPr>
          <p:cNvPr id="1491" name="Google Shape;1491;p107"/>
          <p:cNvSpPr txBox="1"/>
          <p:nvPr/>
        </p:nvSpPr>
        <p:spPr>
          <a:xfrm>
            <a:off x="1657576" y="2894625"/>
            <a:ext cx="476400" cy="342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EB Garamond"/>
                <a:ea typeface="EB Garamond"/>
                <a:cs typeface="EB Garamond"/>
                <a:sym typeface="EB Garamond"/>
              </a:rPr>
              <a:t>x</a:t>
            </a:r>
            <a:r>
              <a:rPr baseline="-25000" i="1" lang="en" sz="1800">
                <a:latin typeface="EB Garamond"/>
                <a:ea typeface="EB Garamond"/>
                <a:cs typeface="EB Garamond"/>
                <a:sym typeface="EB Garamond"/>
              </a:rPr>
              <a:t>2</a:t>
            </a:r>
            <a:endParaRPr baseline="-25000" i="1" sz="1800">
              <a:latin typeface="EB Garamond"/>
              <a:ea typeface="EB Garamond"/>
              <a:cs typeface="EB Garamond"/>
              <a:sym typeface="EB Garamond"/>
            </a:endParaRPr>
          </a:p>
        </p:txBody>
      </p:sp>
      <p:sp>
        <p:nvSpPr>
          <p:cNvPr id="1492" name="Google Shape;1492;p107"/>
          <p:cNvSpPr txBox="1"/>
          <p:nvPr/>
        </p:nvSpPr>
        <p:spPr>
          <a:xfrm>
            <a:off x="1657575" y="3478125"/>
            <a:ext cx="476400" cy="43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EB Garamond"/>
                <a:ea typeface="EB Garamond"/>
                <a:cs typeface="EB Garamond"/>
                <a:sym typeface="EB Garamond"/>
              </a:rPr>
              <a:t>. . .</a:t>
            </a:r>
            <a:endParaRPr baseline="-25000" i="1" sz="1800">
              <a:latin typeface="EB Garamond"/>
              <a:ea typeface="EB Garamond"/>
              <a:cs typeface="EB Garamond"/>
              <a:sym typeface="EB Garamond"/>
            </a:endParaRPr>
          </a:p>
        </p:txBody>
      </p:sp>
      <p:sp>
        <p:nvSpPr>
          <p:cNvPr id="1493" name="Google Shape;1493;p107"/>
          <p:cNvSpPr txBox="1"/>
          <p:nvPr/>
        </p:nvSpPr>
        <p:spPr>
          <a:xfrm>
            <a:off x="1680900" y="4297450"/>
            <a:ext cx="476400" cy="384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EB Garamond"/>
                <a:ea typeface="EB Garamond"/>
                <a:cs typeface="EB Garamond"/>
                <a:sym typeface="EB Garamond"/>
              </a:rPr>
              <a:t>x</a:t>
            </a:r>
            <a:r>
              <a:rPr baseline="-25000" i="1" lang="en" sz="1800">
                <a:latin typeface="EB Garamond"/>
                <a:ea typeface="EB Garamond"/>
                <a:cs typeface="EB Garamond"/>
                <a:sym typeface="EB Garamond"/>
              </a:rPr>
              <a:t>n</a:t>
            </a:r>
            <a:endParaRPr baseline="-25000" i="1" sz="1800">
              <a:latin typeface="EB Garamond"/>
              <a:ea typeface="EB Garamond"/>
              <a:cs typeface="EB Garamond"/>
              <a:sym typeface="EB Garamond"/>
            </a:endParaRPr>
          </a:p>
        </p:txBody>
      </p:sp>
      <p:sp>
        <p:nvSpPr>
          <p:cNvPr id="1494" name="Google Shape;1494;p107"/>
          <p:cNvSpPr/>
          <p:nvPr/>
        </p:nvSpPr>
        <p:spPr>
          <a:xfrm>
            <a:off x="2728111" y="2092555"/>
            <a:ext cx="592200" cy="592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7"/>
          <p:cNvSpPr/>
          <p:nvPr/>
        </p:nvSpPr>
        <p:spPr>
          <a:xfrm>
            <a:off x="2786042" y="2150486"/>
            <a:ext cx="476400" cy="4764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aseline="-25000" i="1" sz="2400">
              <a:solidFill>
                <a:srgbClr val="000000"/>
              </a:solidFill>
              <a:latin typeface="EB Garamond"/>
              <a:ea typeface="EB Garamond"/>
              <a:cs typeface="EB Garamond"/>
              <a:sym typeface="EB Garamond"/>
            </a:endParaRPr>
          </a:p>
        </p:txBody>
      </p:sp>
      <p:sp>
        <p:nvSpPr>
          <p:cNvPr id="1496" name="Google Shape;1496;p107"/>
          <p:cNvSpPr txBox="1"/>
          <p:nvPr/>
        </p:nvSpPr>
        <p:spPr>
          <a:xfrm>
            <a:off x="2765474" y="2036322"/>
            <a:ext cx="665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497" name="Google Shape;1497;p107"/>
          <p:cNvSpPr/>
          <p:nvPr/>
        </p:nvSpPr>
        <p:spPr>
          <a:xfrm>
            <a:off x="2728111" y="2807805"/>
            <a:ext cx="592200" cy="592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7"/>
          <p:cNvSpPr/>
          <p:nvPr/>
        </p:nvSpPr>
        <p:spPr>
          <a:xfrm>
            <a:off x="2786042" y="2865736"/>
            <a:ext cx="476400" cy="4764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499" name="Google Shape;1499;p107"/>
          <p:cNvSpPr txBox="1"/>
          <p:nvPr/>
        </p:nvSpPr>
        <p:spPr>
          <a:xfrm>
            <a:off x="2765474" y="2751572"/>
            <a:ext cx="66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2</a:t>
            </a:r>
            <a:endParaRPr i="1" sz="2200">
              <a:solidFill>
                <a:srgbClr val="000000"/>
              </a:solidFill>
              <a:latin typeface="EB Garamond"/>
              <a:ea typeface="EB Garamond"/>
              <a:cs typeface="EB Garamond"/>
              <a:sym typeface="EB Garamond"/>
            </a:endParaRPr>
          </a:p>
        </p:txBody>
      </p:sp>
      <p:sp>
        <p:nvSpPr>
          <p:cNvPr id="1500" name="Google Shape;1500;p107"/>
          <p:cNvSpPr/>
          <p:nvPr/>
        </p:nvSpPr>
        <p:spPr>
          <a:xfrm>
            <a:off x="2728111" y="4221294"/>
            <a:ext cx="592200" cy="592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7"/>
          <p:cNvSpPr/>
          <p:nvPr/>
        </p:nvSpPr>
        <p:spPr>
          <a:xfrm>
            <a:off x="2786042" y="4279225"/>
            <a:ext cx="476400" cy="4764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502" name="Google Shape;1502;p107"/>
          <p:cNvSpPr txBox="1"/>
          <p:nvPr/>
        </p:nvSpPr>
        <p:spPr>
          <a:xfrm>
            <a:off x="2765474" y="4165062"/>
            <a:ext cx="66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n</a:t>
            </a:r>
            <a:endParaRPr i="1" sz="2200">
              <a:solidFill>
                <a:srgbClr val="000000"/>
              </a:solidFill>
              <a:latin typeface="EB Garamond"/>
              <a:ea typeface="EB Garamond"/>
              <a:cs typeface="EB Garamond"/>
              <a:sym typeface="EB Garamond"/>
            </a:endParaRPr>
          </a:p>
        </p:txBody>
      </p:sp>
      <p:sp>
        <p:nvSpPr>
          <p:cNvPr id="1503" name="Google Shape;1503;p107"/>
          <p:cNvSpPr/>
          <p:nvPr/>
        </p:nvSpPr>
        <p:spPr>
          <a:xfrm>
            <a:off x="2728111" y="1390884"/>
            <a:ext cx="592200" cy="592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7"/>
          <p:cNvSpPr/>
          <p:nvPr/>
        </p:nvSpPr>
        <p:spPr>
          <a:xfrm>
            <a:off x="2786042" y="1448815"/>
            <a:ext cx="476400" cy="4764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505" name="Google Shape;1505;p107"/>
          <p:cNvSpPr txBox="1"/>
          <p:nvPr/>
        </p:nvSpPr>
        <p:spPr>
          <a:xfrm>
            <a:off x="2765474" y="1334651"/>
            <a:ext cx="665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506" name="Google Shape;1506;p107"/>
          <p:cNvSpPr/>
          <p:nvPr/>
        </p:nvSpPr>
        <p:spPr>
          <a:xfrm>
            <a:off x="2728111" y="3513400"/>
            <a:ext cx="592200" cy="592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7"/>
          <p:cNvSpPr/>
          <p:nvPr/>
        </p:nvSpPr>
        <p:spPr>
          <a:xfrm>
            <a:off x="2786042" y="3571331"/>
            <a:ext cx="476400" cy="4764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508" name="Google Shape;1508;p107"/>
          <p:cNvSpPr txBox="1"/>
          <p:nvPr/>
        </p:nvSpPr>
        <p:spPr>
          <a:xfrm>
            <a:off x="2765474" y="3457167"/>
            <a:ext cx="66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a:t>
            </a:r>
            <a:endParaRPr i="1" sz="2200">
              <a:solidFill>
                <a:srgbClr val="000000"/>
              </a:solidFill>
              <a:latin typeface="EB Garamond"/>
              <a:ea typeface="EB Garamond"/>
              <a:cs typeface="EB Garamond"/>
              <a:sym typeface="EB Garamond"/>
            </a:endParaRPr>
          </a:p>
        </p:txBody>
      </p:sp>
      <p:sp>
        <p:nvSpPr>
          <p:cNvPr id="1509" name="Google Shape;1509;p107"/>
          <p:cNvSpPr/>
          <p:nvPr/>
        </p:nvSpPr>
        <p:spPr>
          <a:xfrm>
            <a:off x="4155115" y="2769677"/>
            <a:ext cx="592200" cy="592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7"/>
          <p:cNvSpPr/>
          <p:nvPr/>
        </p:nvSpPr>
        <p:spPr>
          <a:xfrm>
            <a:off x="4213047" y="2827608"/>
            <a:ext cx="476400" cy="4764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511" name="Google Shape;1511;p107"/>
          <p:cNvSpPr/>
          <p:nvPr/>
        </p:nvSpPr>
        <p:spPr>
          <a:xfrm>
            <a:off x="5296496" y="2830400"/>
            <a:ext cx="1084500" cy="539400"/>
          </a:xfrm>
          <a:prstGeom prst="rect">
            <a:avLst/>
          </a:prstGeom>
          <a:solidFill>
            <a:srgbClr val="F2F5F9"/>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i  </a:t>
            </a:r>
            <a:r>
              <a:rPr lang="en" sz="2400">
                <a:solidFill>
                  <a:srgbClr val="000000"/>
                </a:solidFill>
                <a:latin typeface="Roboto Light"/>
                <a:ea typeface="Roboto Light"/>
                <a:cs typeface="Roboto Light"/>
                <a:sym typeface="Roboto Light"/>
              </a:rPr>
              <a:t>x </a:t>
            </a:r>
            <a:r>
              <a:rPr i="1" lang="en" sz="2400">
                <a:solidFill>
                  <a:srgbClr val="000000"/>
                </a:solidFill>
                <a:latin typeface="EB Garamond"/>
                <a:ea typeface="EB Garamond"/>
                <a:cs typeface="EB Garamond"/>
                <a:sym typeface="EB Garamond"/>
              </a:rPr>
              <a:t>x</a:t>
            </a:r>
            <a:r>
              <a:rPr baseline="-25000" i="1" lang="en" sz="2400">
                <a:solidFill>
                  <a:srgbClr val="000000"/>
                </a:solidFill>
                <a:latin typeface="EB Garamond"/>
                <a:ea typeface="EB Garamond"/>
                <a:cs typeface="EB Garamond"/>
                <a:sym typeface="EB Garamond"/>
              </a:rPr>
              <a:t>i </a:t>
            </a:r>
            <a:endParaRPr sz="2400">
              <a:solidFill>
                <a:srgbClr val="000000"/>
              </a:solidFill>
              <a:latin typeface="Roboto Light"/>
              <a:ea typeface="Roboto Light"/>
              <a:cs typeface="Roboto Light"/>
              <a:sym typeface="Roboto Light"/>
            </a:endParaRPr>
          </a:p>
        </p:txBody>
      </p:sp>
      <p:sp>
        <p:nvSpPr>
          <p:cNvPr id="1512" name="Google Shape;1512;p107"/>
          <p:cNvSpPr txBox="1"/>
          <p:nvPr/>
        </p:nvSpPr>
        <p:spPr>
          <a:xfrm>
            <a:off x="501775" y="2905300"/>
            <a:ext cx="8745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latin typeface="Roboto"/>
                <a:ea typeface="Roboto"/>
                <a:cs typeface="Roboto"/>
                <a:sym typeface="Roboto"/>
              </a:rPr>
              <a:t>Input values</a:t>
            </a:r>
            <a:endParaRPr b="1" sz="1600">
              <a:latin typeface="Roboto"/>
              <a:ea typeface="Roboto"/>
              <a:cs typeface="Roboto"/>
              <a:sym typeface="Roboto"/>
            </a:endParaRPr>
          </a:p>
        </p:txBody>
      </p:sp>
      <p:sp>
        <p:nvSpPr>
          <p:cNvPr id="1513" name="Google Shape;1513;p107"/>
          <p:cNvSpPr txBox="1"/>
          <p:nvPr/>
        </p:nvSpPr>
        <p:spPr>
          <a:xfrm>
            <a:off x="4175675" y="1349775"/>
            <a:ext cx="87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bias</a:t>
            </a:r>
            <a:endParaRPr b="1" sz="16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0</a:t>
            </a:r>
            <a:endParaRPr baseline="-25000" i="1" sz="2400" strike="sngStrike">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1514" name="Google Shape;1514;p107"/>
          <p:cNvCxnSpPr/>
          <p:nvPr/>
        </p:nvCxnSpPr>
        <p:spPr>
          <a:xfrm>
            <a:off x="4364756" y="2034788"/>
            <a:ext cx="0" cy="636600"/>
          </a:xfrm>
          <a:prstGeom prst="straightConnector1">
            <a:avLst/>
          </a:prstGeom>
          <a:noFill/>
          <a:ln cap="flat" cmpd="sng" w="19050">
            <a:solidFill>
              <a:srgbClr val="000000"/>
            </a:solidFill>
            <a:prstDash val="solid"/>
            <a:round/>
            <a:headEnd len="med" w="med" type="none"/>
            <a:tailEnd len="med" w="med" type="stealth"/>
          </a:ln>
        </p:spPr>
      </p:cxnSp>
      <p:sp>
        <p:nvSpPr>
          <p:cNvPr id="1515" name="Google Shape;1515;p107"/>
          <p:cNvSpPr txBox="1"/>
          <p:nvPr/>
        </p:nvSpPr>
        <p:spPr>
          <a:xfrm>
            <a:off x="4196175" y="3328475"/>
            <a:ext cx="127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Summation</a:t>
            </a:r>
            <a:endParaRPr>
              <a:latin typeface="Roboto"/>
              <a:ea typeface="Roboto"/>
              <a:cs typeface="Roboto"/>
              <a:sym typeface="Roboto"/>
            </a:endParaRPr>
          </a:p>
        </p:txBody>
      </p:sp>
      <p:sp>
        <p:nvSpPr>
          <p:cNvPr id="1516" name="Google Shape;1516;p107"/>
          <p:cNvSpPr txBox="1"/>
          <p:nvPr/>
        </p:nvSpPr>
        <p:spPr>
          <a:xfrm>
            <a:off x="6716523" y="2905300"/>
            <a:ext cx="1325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Output</a:t>
            </a:r>
            <a:endParaRPr b="1" sz="16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y</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p:txBody>
      </p:sp>
      <p:sp>
        <p:nvSpPr>
          <p:cNvPr id="1517" name="Google Shape;1517;p107"/>
          <p:cNvSpPr txBox="1"/>
          <p:nvPr/>
        </p:nvSpPr>
        <p:spPr>
          <a:xfrm>
            <a:off x="5273060" y="2128533"/>
            <a:ext cx="113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Activation Function</a:t>
            </a:r>
            <a:endParaRPr>
              <a:latin typeface="Roboto"/>
              <a:ea typeface="Roboto"/>
              <a:cs typeface="Roboto"/>
              <a:sym typeface="Roboto"/>
            </a:endParaRPr>
          </a:p>
        </p:txBody>
      </p:sp>
      <p:sp>
        <p:nvSpPr>
          <p:cNvPr id="1518" name="Google Shape;1518;p107"/>
          <p:cNvSpPr txBox="1"/>
          <p:nvPr/>
        </p:nvSpPr>
        <p:spPr>
          <a:xfrm>
            <a:off x="4252560" y="2725436"/>
            <a:ext cx="66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3000">
                <a:solidFill>
                  <a:srgbClr val="000000"/>
                </a:solidFill>
                <a:latin typeface="EB Garamond"/>
                <a:ea typeface="EB Garamond"/>
                <a:cs typeface="EB Garamond"/>
                <a:sym typeface="EB Garamond"/>
              </a:rPr>
              <a:t>Σ</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08"/>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The perceptron model has </a:t>
            </a:r>
            <a:endParaRPr/>
          </a:p>
          <a:p>
            <a:pPr indent="0" lvl="0" marL="0" rtl="0" algn="l">
              <a:spcBef>
                <a:spcPts val="0"/>
              </a:spcBef>
              <a:spcAft>
                <a:spcPts val="0"/>
              </a:spcAft>
              <a:buNone/>
            </a:pPr>
            <a:r>
              <a:rPr lang="en"/>
              <a:t>four major components.</a:t>
            </a:r>
            <a:endParaRPr/>
          </a:p>
        </p:txBody>
      </p:sp>
      <p:sp>
        <p:nvSpPr>
          <p:cNvPr id="1524" name="Google Shape;1524;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0" name="Google Shape;1530;p109"/>
          <p:cNvSpPr/>
          <p:nvPr/>
        </p:nvSpPr>
        <p:spPr>
          <a:xfrm>
            <a:off x="381000" y="704850"/>
            <a:ext cx="2264700" cy="4108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09"/>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Input V</a:t>
            </a:r>
            <a:r>
              <a:rPr lang="en" sz="2400">
                <a:solidFill>
                  <a:srgbClr val="000000"/>
                </a:solidFill>
                <a:latin typeface="Roboto Medium"/>
                <a:ea typeface="Roboto Medium"/>
                <a:cs typeface="Roboto Medium"/>
                <a:sym typeface="Roboto Medium"/>
              </a:rPr>
              <a:t>alues</a:t>
            </a:r>
            <a:r>
              <a:rPr lang="en" sz="2400">
                <a:solidFill>
                  <a:srgbClr val="000000"/>
                </a:solidFill>
                <a:latin typeface="Roboto Medium"/>
                <a:ea typeface="Roboto Medium"/>
                <a:cs typeface="Roboto Medium"/>
                <a:sym typeface="Roboto Medium"/>
              </a:rPr>
              <a:t> (shown as </a:t>
            </a:r>
            <a:r>
              <a:rPr i="1" lang="en" sz="2400">
                <a:solidFill>
                  <a:srgbClr val="000000"/>
                </a:solidFill>
                <a:latin typeface="Roboto Medium"/>
                <a:ea typeface="Roboto Medium"/>
                <a:cs typeface="Roboto Medium"/>
                <a:sym typeface="Roboto Medium"/>
              </a:rPr>
              <a:t>x</a:t>
            </a:r>
            <a:r>
              <a:rPr lang="en" sz="2400">
                <a:solidFill>
                  <a:srgbClr val="000000"/>
                </a:solidFill>
                <a:latin typeface="Roboto Medium"/>
                <a:ea typeface="Roboto Medium"/>
                <a:cs typeface="Roboto Medium"/>
                <a:sym typeface="Roboto Medium"/>
              </a:rPr>
              <a:t>'s)</a:t>
            </a:r>
            <a:endParaRPr sz="2400">
              <a:latin typeface="Roboto Medium"/>
              <a:ea typeface="Roboto Medium"/>
              <a:cs typeface="Roboto Medium"/>
              <a:sym typeface="Roboto Medium"/>
            </a:endParaRPr>
          </a:p>
        </p:txBody>
      </p:sp>
      <p:cxnSp>
        <p:nvCxnSpPr>
          <p:cNvPr id="1532" name="Google Shape;1532;p109"/>
          <p:cNvCxnSpPr/>
          <p:nvPr/>
        </p:nvCxnSpPr>
        <p:spPr>
          <a:xfrm>
            <a:off x="4765778" y="2801096"/>
            <a:ext cx="2742900" cy="0"/>
          </a:xfrm>
          <a:prstGeom prst="straightConnector1">
            <a:avLst/>
          </a:prstGeom>
          <a:noFill/>
          <a:ln cap="flat" cmpd="sng" w="19050">
            <a:solidFill>
              <a:srgbClr val="000000"/>
            </a:solidFill>
            <a:prstDash val="solid"/>
            <a:round/>
            <a:headEnd len="med" w="med" type="none"/>
            <a:tailEnd len="med" w="med" type="stealth"/>
          </a:ln>
        </p:spPr>
      </p:cxnSp>
      <p:cxnSp>
        <p:nvCxnSpPr>
          <p:cNvPr id="1533" name="Google Shape;1533;p109"/>
          <p:cNvCxnSpPr/>
          <p:nvPr/>
        </p:nvCxnSpPr>
        <p:spPr>
          <a:xfrm>
            <a:off x="2929009" y="2806181"/>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534" name="Google Shape;1534;p109"/>
          <p:cNvCxnSpPr/>
          <p:nvPr/>
        </p:nvCxnSpPr>
        <p:spPr>
          <a:xfrm>
            <a:off x="3097010" y="917624"/>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535" name="Google Shape;1535;p109"/>
          <p:cNvCxnSpPr/>
          <p:nvPr/>
        </p:nvCxnSpPr>
        <p:spPr>
          <a:xfrm flipH="1" rot="10800000">
            <a:off x="3126822" y="3273895"/>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536" name="Google Shape;1536;p109"/>
          <p:cNvCxnSpPr/>
          <p:nvPr/>
        </p:nvCxnSpPr>
        <p:spPr>
          <a:xfrm>
            <a:off x="3139852" y="1894975"/>
            <a:ext cx="1123200" cy="615900"/>
          </a:xfrm>
          <a:prstGeom prst="straightConnector1">
            <a:avLst/>
          </a:prstGeom>
          <a:noFill/>
          <a:ln cap="flat" cmpd="sng" w="19050">
            <a:solidFill>
              <a:srgbClr val="000000"/>
            </a:solidFill>
            <a:prstDash val="solid"/>
            <a:round/>
            <a:headEnd len="med" w="med" type="none"/>
            <a:tailEnd len="med" w="med" type="stealth"/>
          </a:ln>
        </p:spPr>
      </p:cxnSp>
      <p:cxnSp>
        <p:nvCxnSpPr>
          <p:cNvPr id="1537" name="Google Shape;1537;p109"/>
          <p:cNvCxnSpPr/>
          <p:nvPr/>
        </p:nvCxnSpPr>
        <p:spPr>
          <a:xfrm flipH="1">
            <a:off x="3169660" y="3069255"/>
            <a:ext cx="1123200" cy="615900"/>
          </a:xfrm>
          <a:prstGeom prst="straightConnector1">
            <a:avLst/>
          </a:prstGeom>
          <a:noFill/>
          <a:ln cap="flat" cmpd="sng" w="19050">
            <a:solidFill>
              <a:srgbClr val="000000"/>
            </a:solidFill>
            <a:prstDash val="solid"/>
            <a:round/>
            <a:headEnd len="med" w="med" type="stealth"/>
            <a:tailEnd len="med" w="med" type="none"/>
          </a:ln>
        </p:spPr>
      </p:cxnSp>
      <p:cxnSp>
        <p:nvCxnSpPr>
          <p:cNvPr id="1538" name="Google Shape;1538;p109"/>
          <p:cNvCxnSpPr/>
          <p:nvPr/>
        </p:nvCxnSpPr>
        <p:spPr>
          <a:xfrm>
            <a:off x="1290594" y="1103228"/>
            <a:ext cx="0" cy="3395700"/>
          </a:xfrm>
          <a:prstGeom prst="straightConnector1">
            <a:avLst/>
          </a:prstGeom>
          <a:noFill/>
          <a:ln cap="flat" cmpd="sng" w="19050">
            <a:solidFill>
              <a:srgbClr val="000000"/>
            </a:solidFill>
            <a:prstDash val="solid"/>
            <a:round/>
            <a:headEnd len="med" w="med" type="none"/>
            <a:tailEnd len="med" w="med" type="none"/>
          </a:ln>
        </p:spPr>
      </p:cxnSp>
      <p:cxnSp>
        <p:nvCxnSpPr>
          <p:cNvPr id="1539" name="Google Shape;1539;p109"/>
          <p:cNvCxnSpPr/>
          <p:nvPr/>
        </p:nvCxnSpPr>
        <p:spPr>
          <a:xfrm>
            <a:off x="1283022" y="1120334"/>
            <a:ext cx="1362600" cy="1500"/>
          </a:xfrm>
          <a:prstGeom prst="straightConnector1">
            <a:avLst/>
          </a:prstGeom>
          <a:noFill/>
          <a:ln cap="flat" cmpd="sng" w="19050">
            <a:solidFill>
              <a:srgbClr val="000000"/>
            </a:solidFill>
            <a:prstDash val="solid"/>
            <a:round/>
            <a:headEnd len="med" w="med" type="none"/>
            <a:tailEnd len="med" w="med" type="stealth"/>
          </a:ln>
        </p:spPr>
      </p:cxnSp>
      <p:cxnSp>
        <p:nvCxnSpPr>
          <p:cNvPr id="1540" name="Google Shape;1540;p109"/>
          <p:cNvCxnSpPr/>
          <p:nvPr/>
        </p:nvCxnSpPr>
        <p:spPr>
          <a:xfrm>
            <a:off x="1290594" y="1959410"/>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541" name="Google Shape;1541;p109"/>
          <p:cNvCxnSpPr/>
          <p:nvPr/>
        </p:nvCxnSpPr>
        <p:spPr>
          <a:xfrm>
            <a:off x="1290594" y="2809693"/>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542" name="Google Shape;1542;p109"/>
          <p:cNvCxnSpPr/>
          <p:nvPr/>
        </p:nvCxnSpPr>
        <p:spPr>
          <a:xfrm>
            <a:off x="1290594" y="3629969"/>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543" name="Google Shape;1543;p109"/>
          <p:cNvCxnSpPr/>
          <p:nvPr/>
        </p:nvCxnSpPr>
        <p:spPr>
          <a:xfrm flipH="1" rot="10800000">
            <a:off x="1283022" y="4486206"/>
            <a:ext cx="1362600" cy="1800"/>
          </a:xfrm>
          <a:prstGeom prst="straightConnector1">
            <a:avLst/>
          </a:prstGeom>
          <a:noFill/>
          <a:ln cap="flat" cmpd="sng" w="19050">
            <a:solidFill>
              <a:srgbClr val="000000"/>
            </a:solidFill>
            <a:prstDash val="solid"/>
            <a:round/>
            <a:headEnd len="med" w="med" type="none"/>
            <a:tailEnd len="med" w="med" type="stealth"/>
          </a:ln>
        </p:spPr>
      </p:cxnSp>
      <p:sp>
        <p:nvSpPr>
          <p:cNvPr id="1544" name="Google Shape;1544;p109"/>
          <p:cNvSpPr txBox="1"/>
          <p:nvPr/>
        </p:nvSpPr>
        <p:spPr>
          <a:xfrm>
            <a:off x="1548937" y="892407"/>
            <a:ext cx="709800" cy="4044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0</a:t>
            </a:r>
            <a:endParaRPr baseline="-25000" i="1" sz="2200">
              <a:latin typeface="EB Garamond"/>
              <a:ea typeface="EB Garamond"/>
              <a:cs typeface="EB Garamond"/>
              <a:sym typeface="EB Garamond"/>
            </a:endParaRPr>
          </a:p>
        </p:txBody>
      </p:sp>
      <p:sp>
        <p:nvSpPr>
          <p:cNvPr id="1545" name="Google Shape;1545;p109"/>
          <p:cNvSpPr txBox="1"/>
          <p:nvPr/>
        </p:nvSpPr>
        <p:spPr>
          <a:xfrm>
            <a:off x="1548937" y="1703181"/>
            <a:ext cx="396900" cy="4044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1</a:t>
            </a:r>
            <a:endParaRPr baseline="-25000" i="1" sz="2200">
              <a:latin typeface="EB Garamond"/>
              <a:ea typeface="EB Garamond"/>
              <a:cs typeface="EB Garamond"/>
              <a:sym typeface="EB Garamond"/>
            </a:endParaRPr>
          </a:p>
        </p:txBody>
      </p:sp>
      <p:sp>
        <p:nvSpPr>
          <p:cNvPr id="1546" name="Google Shape;1546;p109"/>
          <p:cNvSpPr txBox="1"/>
          <p:nvPr/>
        </p:nvSpPr>
        <p:spPr>
          <a:xfrm>
            <a:off x="1529522" y="2545601"/>
            <a:ext cx="563100" cy="4044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2</a:t>
            </a:r>
            <a:endParaRPr baseline="-25000" i="1" sz="2200">
              <a:latin typeface="EB Garamond"/>
              <a:ea typeface="EB Garamond"/>
              <a:cs typeface="EB Garamond"/>
              <a:sym typeface="EB Garamond"/>
            </a:endParaRPr>
          </a:p>
        </p:txBody>
      </p:sp>
      <p:sp>
        <p:nvSpPr>
          <p:cNvPr id="1547" name="Google Shape;1547;p109"/>
          <p:cNvSpPr txBox="1"/>
          <p:nvPr/>
        </p:nvSpPr>
        <p:spPr>
          <a:xfrm>
            <a:off x="1529522" y="3340196"/>
            <a:ext cx="490800" cy="4044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 . .</a:t>
            </a:r>
            <a:endParaRPr baseline="-25000" i="1" sz="2200">
              <a:latin typeface="EB Garamond"/>
              <a:ea typeface="EB Garamond"/>
              <a:cs typeface="EB Garamond"/>
              <a:sym typeface="EB Garamond"/>
            </a:endParaRPr>
          </a:p>
        </p:txBody>
      </p:sp>
      <p:sp>
        <p:nvSpPr>
          <p:cNvPr id="1548" name="Google Shape;1548;p109"/>
          <p:cNvSpPr txBox="1"/>
          <p:nvPr/>
        </p:nvSpPr>
        <p:spPr>
          <a:xfrm>
            <a:off x="1557090" y="4253953"/>
            <a:ext cx="396900" cy="4044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n</a:t>
            </a:r>
            <a:endParaRPr baseline="-25000" i="1" sz="2200">
              <a:latin typeface="EB Garamond"/>
              <a:ea typeface="EB Garamond"/>
              <a:cs typeface="EB Garamond"/>
              <a:sym typeface="EB Garamond"/>
            </a:endParaRPr>
          </a:p>
        </p:txBody>
      </p:sp>
      <p:sp>
        <p:nvSpPr>
          <p:cNvPr id="1549" name="Google Shape;1549;p109"/>
          <p:cNvSpPr/>
          <p:nvPr/>
        </p:nvSpPr>
        <p:spPr>
          <a:xfrm>
            <a:off x="2794790" y="159763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9"/>
          <p:cNvSpPr/>
          <p:nvPr/>
        </p:nvSpPr>
        <p:spPr>
          <a:xfrm>
            <a:off x="2863259" y="166609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aseline="-25000" i="1" sz="2400">
              <a:solidFill>
                <a:srgbClr val="000000"/>
              </a:solidFill>
              <a:latin typeface="EB Garamond"/>
              <a:ea typeface="EB Garamond"/>
              <a:cs typeface="EB Garamond"/>
              <a:sym typeface="EB Garamond"/>
            </a:endParaRPr>
          </a:p>
        </p:txBody>
      </p:sp>
      <p:sp>
        <p:nvSpPr>
          <p:cNvPr id="1551" name="Google Shape;1551;p109"/>
          <p:cNvSpPr/>
          <p:nvPr/>
        </p:nvSpPr>
        <p:spPr>
          <a:xfrm>
            <a:off x="2794790" y="2442984"/>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09"/>
          <p:cNvSpPr/>
          <p:nvPr/>
        </p:nvSpPr>
        <p:spPr>
          <a:xfrm>
            <a:off x="2863259" y="2511453"/>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553" name="Google Shape;1553;p109"/>
          <p:cNvSpPr/>
          <p:nvPr/>
        </p:nvSpPr>
        <p:spPr>
          <a:xfrm>
            <a:off x="2794790" y="411358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9"/>
          <p:cNvSpPr/>
          <p:nvPr/>
        </p:nvSpPr>
        <p:spPr>
          <a:xfrm>
            <a:off x="2863259" y="418205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555" name="Google Shape;1555;p109"/>
          <p:cNvSpPr/>
          <p:nvPr/>
        </p:nvSpPr>
        <p:spPr>
          <a:xfrm>
            <a:off x="2794790" y="7683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9"/>
          <p:cNvSpPr/>
          <p:nvPr/>
        </p:nvSpPr>
        <p:spPr>
          <a:xfrm>
            <a:off x="2863259" y="836795"/>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557" name="Google Shape;1557;p109"/>
          <p:cNvSpPr/>
          <p:nvPr/>
        </p:nvSpPr>
        <p:spPr>
          <a:xfrm>
            <a:off x="2794790" y="32769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09"/>
          <p:cNvSpPr/>
          <p:nvPr/>
        </p:nvSpPr>
        <p:spPr>
          <a:xfrm>
            <a:off x="2863259" y="334539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grpSp>
        <p:nvGrpSpPr>
          <p:cNvPr id="1559" name="Google Shape;1559;p109"/>
          <p:cNvGrpSpPr/>
          <p:nvPr/>
        </p:nvGrpSpPr>
        <p:grpSpPr>
          <a:xfrm>
            <a:off x="2917959" y="791926"/>
            <a:ext cx="786600" cy="3868459"/>
            <a:chOff x="2929009" y="791926"/>
            <a:chExt cx="786600" cy="3868459"/>
          </a:xfrm>
        </p:grpSpPr>
        <p:sp>
          <p:nvSpPr>
            <p:cNvPr id="1560" name="Google Shape;1560;p109"/>
            <p:cNvSpPr txBox="1"/>
            <p:nvPr/>
          </p:nvSpPr>
          <p:spPr>
            <a:xfrm>
              <a:off x="2929009" y="1621230"/>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561" name="Google Shape;1561;p109"/>
            <p:cNvSpPr txBox="1"/>
            <p:nvPr/>
          </p:nvSpPr>
          <p:spPr>
            <a:xfrm>
              <a:off x="2929009" y="2466583"/>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2</a:t>
              </a:r>
              <a:endParaRPr i="1" sz="2200">
                <a:solidFill>
                  <a:srgbClr val="000000"/>
                </a:solidFill>
                <a:latin typeface="EB Garamond"/>
                <a:ea typeface="EB Garamond"/>
                <a:cs typeface="EB Garamond"/>
                <a:sym typeface="EB Garamond"/>
              </a:endParaRPr>
            </a:p>
          </p:txBody>
        </p:sp>
        <p:sp>
          <p:nvSpPr>
            <p:cNvPr id="1562" name="Google Shape;1562;p109"/>
            <p:cNvSpPr txBox="1"/>
            <p:nvPr/>
          </p:nvSpPr>
          <p:spPr>
            <a:xfrm>
              <a:off x="2929009" y="413718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n</a:t>
              </a:r>
              <a:endParaRPr i="1" sz="2200">
                <a:solidFill>
                  <a:srgbClr val="000000"/>
                </a:solidFill>
                <a:latin typeface="EB Garamond"/>
                <a:ea typeface="EB Garamond"/>
                <a:cs typeface="EB Garamond"/>
                <a:sym typeface="EB Garamond"/>
              </a:endParaRPr>
            </a:p>
          </p:txBody>
        </p:sp>
        <p:sp>
          <p:nvSpPr>
            <p:cNvPr id="1563" name="Google Shape;1563;p109"/>
            <p:cNvSpPr txBox="1"/>
            <p:nvPr/>
          </p:nvSpPr>
          <p:spPr>
            <a:xfrm>
              <a:off x="2929009" y="791926"/>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564" name="Google Shape;1564;p109"/>
            <p:cNvSpPr txBox="1"/>
            <p:nvPr/>
          </p:nvSpPr>
          <p:spPr>
            <a:xfrm>
              <a:off x="2929009" y="330052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a:t>
              </a:r>
              <a:endParaRPr i="1" sz="2200">
                <a:solidFill>
                  <a:srgbClr val="000000"/>
                </a:solidFill>
                <a:latin typeface="EB Garamond"/>
                <a:ea typeface="EB Garamond"/>
                <a:cs typeface="EB Garamond"/>
                <a:sym typeface="EB Garamond"/>
              </a:endParaRPr>
            </a:p>
          </p:txBody>
        </p:sp>
      </p:grpSp>
      <p:sp>
        <p:nvSpPr>
          <p:cNvPr id="1565" name="Google Shape;1565;p109"/>
          <p:cNvSpPr/>
          <p:nvPr/>
        </p:nvSpPr>
        <p:spPr>
          <a:xfrm>
            <a:off x="4481354" y="239792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09"/>
          <p:cNvSpPr/>
          <p:nvPr/>
        </p:nvSpPr>
        <p:spPr>
          <a:xfrm>
            <a:off x="4549823" y="246638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567" name="Google Shape;1567;p109"/>
          <p:cNvSpPr txBox="1"/>
          <p:nvPr/>
        </p:nvSpPr>
        <p:spPr>
          <a:xfrm>
            <a:off x="4596524" y="2345632"/>
            <a:ext cx="78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3600">
                <a:solidFill>
                  <a:srgbClr val="000000"/>
                </a:solidFill>
                <a:latin typeface="EB Garamond"/>
                <a:ea typeface="EB Garamond"/>
                <a:cs typeface="EB Garamond"/>
                <a:sym typeface="EB Garamond"/>
              </a:rPr>
              <a:t>Σ</a:t>
            </a:r>
            <a:endParaRPr/>
          </a:p>
        </p:txBody>
      </p:sp>
      <p:sp>
        <p:nvSpPr>
          <p:cNvPr id="1568" name="Google Shape;1568;p109"/>
          <p:cNvSpPr/>
          <p:nvPr/>
        </p:nvSpPr>
        <p:spPr>
          <a:xfrm>
            <a:off x="5830342" y="2469690"/>
            <a:ext cx="1281600" cy="637500"/>
          </a:xfrm>
          <a:prstGeom prst="rec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i  </a:t>
            </a:r>
            <a:r>
              <a:rPr lang="en" sz="2400">
                <a:solidFill>
                  <a:srgbClr val="000000"/>
                </a:solidFill>
                <a:latin typeface="Roboto Light"/>
                <a:ea typeface="Roboto Light"/>
                <a:cs typeface="Roboto Light"/>
                <a:sym typeface="Roboto Light"/>
              </a:rPr>
              <a:t>x </a:t>
            </a:r>
            <a:r>
              <a:rPr i="1" lang="en" sz="2400">
                <a:solidFill>
                  <a:srgbClr val="000000"/>
                </a:solidFill>
                <a:latin typeface="EB Garamond"/>
                <a:ea typeface="EB Garamond"/>
                <a:cs typeface="EB Garamond"/>
                <a:sym typeface="EB Garamond"/>
              </a:rPr>
              <a:t>x</a:t>
            </a:r>
            <a:r>
              <a:rPr baseline="-25000" i="1" lang="en" sz="2400">
                <a:solidFill>
                  <a:srgbClr val="000000"/>
                </a:solidFill>
                <a:latin typeface="EB Garamond"/>
                <a:ea typeface="EB Garamond"/>
                <a:cs typeface="EB Garamond"/>
                <a:sym typeface="EB Garamond"/>
              </a:rPr>
              <a:t>i </a:t>
            </a:r>
            <a:endParaRPr sz="2400">
              <a:solidFill>
                <a:srgbClr val="000000"/>
              </a:solidFill>
              <a:latin typeface="Roboto Light"/>
              <a:ea typeface="Roboto Light"/>
              <a:cs typeface="Roboto Light"/>
              <a:sym typeface="Roboto Light"/>
            </a:endParaRPr>
          </a:p>
        </p:txBody>
      </p:sp>
      <p:sp>
        <p:nvSpPr>
          <p:cNvPr id="1569" name="Google Shape;1569;p109"/>
          <p:cNvSpPr txBox="1"/>
          <p:nvPr/>
        </p:nvSpPr>
        <p:spPr>
          <a:xfrm>
            <a:off x="381000" y="2558220"/>
            <a:ext cx="8163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latin typeface="Roboto"/>
                <a:ea typeface="Roboto"/>
                <a:cs typeface="Roboto"/>
                <a:sym typeface="Roboto"/>
              </a:rPr>
              <a:t>Input values</a:t>
            </a:r>
            <a:endParaRPr b="1" sz="1600">
              <a:latin typeface="Roboto"/>
              <a:ea typeface="Roboto"/>
              <a:cs typeface="Roboto"/>
              <a:sym typeface="Roboto"/>
            </a:endParaRPr>
          </a:p>
        </p:txBody>
      </p:sp>
      <p:sp>
        <p:nvSpPr>
          <p:cNvPr id="1570" name="Google Shape;1570;p109"/>
          <p:cNvSpPr txBox="1"/>
          <p:nvPr/>
        </p:nvSpPr>
        <p:spPr>
          <a:xfrm>
            <a:off x="4505644" y="719725"/>
            <a:ext cx="744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bias</a:t>
            </a:r>
            <a:endParaRPr b="1" sz="16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0</a:t>
            </a:r>
            <a:endParaRPr baseline="-25000" i="1" sz="2400" strike="sngStrike">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1571" name="Google Shape;1571;p109"/>
          <p:cNvCxnSpPr/>
          <p:nvPr/>
        </p:nvCxnSpPr>
        <p:spPr>
          <a:xfrm>
            <a:off x="4729127" y="1529356"/>
            <a:ext cx="0" cy="752400"/>
          </a:xfrm>
          <a:prstGeom prst="straightConnector1">
            <a:avLst/>
          </a:prstGeom>
          <a:noFill/>
          <a:ln cap="flat" cmpd="sng" w="19050">
            <a:solidFill>
              <a:srgbClr val="000000"/>
            </a:solidFill>
            <a:prstDash val="solid"/>
            <a:round/>
            <a:headEnd len="med" w="med" type="none"/>
            <a:tailEnd len="med" w="med" type="stealth"/>
          </a:ln>
        </p:spPr>
      </p:cxnSp>
      <p:sp>
        <p:nvSpPr>
          <p:cNvPr id="1572" name="Google Shape;1572;p109"/>
          <p:cNvSpPr txBox="1"/>
          <p:nvPr/>
        </p:nvSpPr>
        <p:spPr>
          <a:xfrm>
            <a:off x="4529887" y="3148436"/>
            <a:ext cx="135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Summation</a:t>
            </a:r>
            <a:endParaRPr>
              <a:latin typeface="Roboto"/>
              <a:ea typeface="Roboto"/>
              <a:cs typeface="Roboto"/>
              <a:sym typeface="Roboto"/>
            </a:endParaRPr>
          </a:p>
        </p:txBody>
      </p:sp>
      <p:sp>
        <p:nvSpPr>
          <p:cNvPr id="1573" name="Google Shape;1573;p109"/>
          <p:cNvSpPr txBox="1"/>
          <p:nvPr/>
        </p:nvSpPr>
        <p:spPr>
          <a:xfrm>
            <a:off x="7508666" y="2558220"/>
            <a:ext cx="8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Output</a:t>
            </a:r>
            <a:endParaRPr b="1" sz="16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y</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p:txBody>
      </p:sp>
      <p:sp>
        <p:nvSpPr>
          <p:cNvPr id="1574" name="Google Shape;1574;p109"/>
          <p:cNvSpPr txBox="1"/>
          <p:nvPr/>
        </p:nvSpPr>
        <p:spPr>
          <a:xfrm>
            <a:off x="5802644" y="1820275"/>
            <a:ext cx="134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Activation Function</a:t>
            </a:r>
            <a:endParaRPr>
              <a:latin typeface="Roboto"/>
              <a:ea typeface="Roboto"/>
              <a:cs typeface="Roboto"/>
              <a:sym typeface="Roboto"/>
            </a:endParaRPr>
          </a:p>
        </p:txBody>
      </p:sp>
      <p:sp>
        <p:nvSpPr>
          <p:cNvPr id="1575" name="Google Shape;1575;p109"/>
          <p:cNvSpPr txBox="1"/>
          <p:nvPr/>
        </p:nvSpPr>
        <p:spPr>
          <a:xfrm>
            <a:off x="4596525" y="3851038"/>
            <a:ext cx="40545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a:t>
            </a:r>
            <a:r>
              <a:rPr b="1" lang="en" sz="1200">
                <a:highlight>
                  <a:srgbClr val="FFFF00"/>
                </a:highlight>
                <a:latin typeface="Roboto"/>
                <a:ea typeface="Roboto"/>
                <a:cs typeface="Roboto"/>
                <a:sym typeface="Roboto"/>
              </a:rPr>
              <a:t>input values</a:t>
            </a:r>
            <a:r>
              <a:rPr lang="en" sz="1200">
                <a:latin typeface="Roboto"/>
                <a:ea typeface="Roboto"/>
                <a:cs typeface="Roboto"/>
                <a:sym typeface="Roboto"/>
              </a:rPr>
              <a:t>, which are typically labelled as 𝜒 or chi. Depending on how many features or variables exist in the dataset, the number of input values will change.</a:t>
            </a:r>
            <a:endParaRPr sz="12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1" name="Google Shape;1581;p110"/>
          <p:cNvSpPr/>
          <p:nvPr/>
        </p:nvSpPr>
        <p:spPr>
          <a:xfrm>
            <a:off x="2645625" y="704850"/>
            <a:ext cx="1281600" cy="4108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10"/>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Weight Coefficients (denoted as </a:t>
            </a:r>
            <a:r>
              <a:rPr i="1" lang="en" sz="2400">
                <a:solidFill>
                  <a:srgbClr val="000000"/>
                </a:solidFill>
                <a:latin typeface="Roboto Medium"/>
                <a:ea typeface="Roboto Medium"/>
                <a:cs typeface="Roboto Medium"/>
                <a:sym typeface="Roboto Medium"/>
              </a:rPr>
              <a:t>w</a:t>
            </a:r>
            <a:r>
              <a:rPr lang="en" sz="2400">
                <a:solidFill>
                  <a:srgbClr val="000000"/>
                </a:solidFill>
                <a:latin typeface="Roboto Medium"/>
                <a:ea typeface="Roboto Medium"/>
                <a:cs typeface="Roboto Medium"/>
                <a:sym typeface="Roboto Medium"/>
              </a:rPr>
              <a:t>'s)</a:t>
            </a:r>
            <a:endParaRPr sz="2400">
              <a:solidFill>
                <a:srgbClr val="000000"/>
              </a:solidFill>
              <a:latin typeface="Roboto Medium"/>
              <a:ea typeface="Roboto Medium"/>
              <a:cs typeface="Roboto Medium"/>
              <a:sym typeface="Roboto Medium"/>
            </a:endParaRPr>
          </a:p>
        </p:txBody>
      </p:sp>
      <p:cxnSp>
        <p:nvCxnSpPr>
          <p:cNvPr id="1583" name="Google Shape;1583;p110"/>
          <p:cNvCxnSpPr/>
          <p:nvPr/>
        </p:nvCxnSpPr>
        <p:spPr>
          <a:xfrm>
            <a:off x="4765778" y="2801096"/>
            <a:ext cx="2742900" cy="0"/>
          </a:xfrm>
          <a:prstGeom prst="straightConnector1">
            <a:avLst/>
          </a:prstGeom>
          <a:noFill/>
          <a:ln cap="flat" cmpd="sng" w="19050">
            <a:solidFill>
              <a:srgbClr val="000000"/>
            </a:solidFill>
            <a:prstDash val="solid"/>
            <a:round/>
            <a:headEnd len="med" w="med" type="none"/>
            <a:tailEnd len="med" w="med" type="stealth"/>
          </a:ln>
        </p:spPr>
      </p:cxnSp>
      <p:cxnSp>
        <p:nvCxnSpPr>
          <p:cNvPr id="1584" name="Google Shape;1584;p110"/>
          <p:cNvCxnSpPr/>
          <p:nvPr/>
        </p:nvCxnSpPr>
        <p:spPr>
          <a:xfrm>
            <a:off x="2929009" y="2806181"/>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585" name="Google Shape;1585;p110"/>
          <p:cNvCxnSpPr/>
          <p:nvPr/>
        </p:nvCxnSpPr>
        <p:spPr>
          <a:xfrm>
            <a:off x="3097010" y="917624"/>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586" name="Google Shape;1586;p110"/>
          <p:cNvCxnSpPr/>
          <p:nvPr/>
        </p:nvCxnSpPr>
        <p:spPr>
          <a:xfrm flipH="1" rot="10800000">
            <a:off x="3126822" y="3273895"/>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587" name="Google Shape;1587;p110"/>
          <p:cNvCxnSpPr/>
          <p:nvPr/>
        </p:nvCxnSpPr>
        <p:spPr>
          <a:xfrm>
            <a:off x="3139852" y="1894975"/>
            <a:ext cx="1123200" cy="615900"/>
          </a:xfrm>
          <a:prstGeom prst="straightConnector1">
            <a:avLst/>
          </a:prstGeom>
          <a:noFill/>
          <a:ln cap="flat" cmpd="sng" w="19050">
            <a:solidFill>
              <a:srgbClr val="000000"/>
            </a:solidFill>
            <a:prstDash val="solid"/>
            <a:round/>
            <a:headEnd len="med" w="med" type="none"/>
            <a:tailEnd len="med" w="med" type="stealth"/>
          </a:ln>
        </p:spPr>
      </p:cxnSp>
      <p:cxnSp>
        <p:nvCxnSpPr>
          <p:cNvPr id="1588" name="Google Shape;1588;p110"/>
          <p:cNvCxnSpPr/>
          <p:nvPr/>
        </p:nvCxnSpPr>
        <p:spPr>
          <a:xfrm flipH="1">
            <a:off x="3169660" y="3069255"/>
            <a:ext cx="1123200" cy="615900"/>
          </a:xfrm>
          <a:prstGeom prst="straightConnector1">
            <a:avLst/>
          </a:prstGeom>
          <a:noFill/>
          <a:ln cap="flat" cmpd="sng" w="19050">
            <a:solidFill>
              <a:srgbClr val="000000"/>
            </a:solidFill>
            <a:prstDash val="solid"/>
            <a:round/>
            <a:headEnd len="med" w="med" type="stealth"/>
            <a:tailEnd len="med" w="med" type="none"/>
          </a:ln>
        </p:spPr>
      </p:cxnSp>
      <p:cxnSp>
        <p:nvCxnSpPr>
          <p:cNvPr id="1589" name="Google Shape;1589;p110"/>
          <p:cNvCxnSpPr/>
          <p:nvPr/>
        </p:nvCxnSpPr>
        <p:spPr>
          <a:xfrm>
            <a:off x="1290594" y="1103228"/>
            <a:ext cx="0" cy="3395700"/>
          </a:xfrm>
          <a:prstGeom prst="straightConnector1">
            <a:avLst/>
          </a:prstGeom>
          <a:noFill/>
          <a:ln cap="flat" cmpd="sng" w="19050">
            <a:solidFill>
              <a:srgbClr val="000000"/>
            </a:solidFill>
            <a:prstDash val="solid"/>
            <a:round/>
            <a:headEnd len="med" w="med" type="none"/>
            <a:tailEnd len="med" w="med" type="none"/>
          </a:ln>
        </p:spPr>
      </p:cxnSp>
      <p:cxnSp>
        <p:nvCxnSpPr>
          <p:cNvPr id="1590" name="Google Shape;1590;p110"/>
          <p:cNvCxnSpPr/>
          <p:nvPr/>
        </p:nvCxnSpPr>
        <p:spPr>
          <a:xfrm>
            <a:off x="1283022" y="1120334"/>
            <a:ext cx="1362600" cy="1500"/>
          </a:xfrm>
          <a:prstGeom prst="straightConnector1">
            <a:avLst/>
          </a:prstGeom>
          <a:noFill/>
          <a:ln cap="flat" cmpd="sng" w="19050">
            <a:solidFill>
              <a:srgbClr val="000000"/>
            </a:solidFill>
            <a:prstDash val="solid"/>
            <a:round/>
            <a:headEnd len="med" w="med" type="none"/>
            <a:tailEnd len="med" w="med" type="stealth"/>
          </a:ln>
        </p:spPr>
      </p:cxnSp>
      <p:cxnSp>
        <p:nvCxnSpPr>
          <p:cNvPr id="1591" name="Google Shape;1591;p110"/>
          <p:cNvCxnSpPr/>
          <p:nvPr/>
        </p:nvCxnSpPr>
        <p:spPr>
          <a:xfrm>
            <a:off x="1290594" y="1959410"/>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592" name="Google Shape;1592;p110"/>
          <p:cNvCxnSpPr/>
          <p:nvPr/>
        </p:nvCxnSpPr>
        <p:spPr>
          <a:xfrm>
            <a:off x="1290594" y="2809693"/>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593" name="Google Shape;1593;p110"/>
          <p:cNvCxnSpPr/>
          <p:nvPr/>
        </p:nvCxnSpPr>
        <p:spPr>
          <a:xfrm>
            <a:off x="1290594" y="3629969"/>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594" name="Google Shape;1594;p110"/>
          <p:cNvCxnSpPr/>
          <p:nvPr/>
        </p:nvCxnSpPr>
        <p:spPr>
          <a:xfrm flipH="1" rot="10800000">
            <a:off x="1283022" y="4486206"/>
            <a:ext cx="1362600" cy="1800"/>
          </a:xfrm>
          <a:prstGeom prst="straightConnector1">
            <a:avLst/>
          </a:prstGeom>
          <a:noFill/>
          <a:ln cap="flat" cmpd="sng" w="19050">
            <a:solidFill>
              <a:srgbClr val="000000"/>
            </a:solidFill>
            <a:prstDash val="solid"/>
            <a:round/>
            <a:headEnd len="med" w="med" type="none"/>
            <a:tailEnd len="med" w="med" type="stealth"/>
          </a:ln>
        </p:spPr>
      </p:cxnSp>
      <p:sp>
        <p:nvSpPr>
          <p:cNvPr id="1595" name="Google Shape;1595;p110"/>
          <p:cNvSpPr txBox="1"/>
          <p:nvPr/>
        </p:nvSpPr>
        <p:spPr>
          <a:xfrm>
            <a:off x="1548937" y="892407"/>
            <a:ext cx="7098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0</a:t>
            </a:r>
            <a:endParaRPr baseline="-25000" i="1" sz="2200">
              <a:latin typeface="EB Garamond"/>
              <a:ea typeface="EB Garamond"/>
              <a:cs typeface="EB Garamond"/>
              <a:sym typeface="EB Garamond"/>
            </a:endParaRPr>
          </a:p>
        </p:txBody>
      </p:sp>
      <p:sp>
        <p:nvSpPr>
          <p:cNvPr id="1596" name="Google Shape;1596;p110"/>
          <p:cNvSpPr txBox="1"/>
          <p:nvPr/>
        </p:nvSpPr>
        <p:spPr>
          <a:xfrm>
            <a:off x="1548937" y="1703181"/>
            <a:ext cx="3969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1</a:t>
            </a:r>
            <a:endParaRPr baseline="-25000" i="1" sz="2200">
              <a:latin typeface="EB Garamond"/>
              <a:ea typeface="EB Garamond"/>
              <a:cs typeface="EB Garamond"/>
              <a:sym typeface="EB Garamond"/>
            </a:endParaRPr>
          </a:p>
        </p:txBody>
      </p:sp>
      <p:sp>
        <p:nvSpPr>
          <p:cNvPr id="1597" name="Google Shape;1597;p110"/>
          <p:cNvSpPr txBox="1"/>
          <p:nvPr/>
        </p:nvSpPr>
        <p:spPr>
          <a:xfrm>
            <a:off x="1529522" y="2545601"/>
            <a:ext cx="5631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2</a:t>
            </a:r>
            <a:endParaRPr baseline="-25000" i="1" sz="2200">
              <a:latin typeface="EB Garamond"/>
              <a:ea typeface="EB Garamond"/>
              <a:cs typeface="EB Garamond"/>
              <a:sym typeface="EB Garamond"/>
            </a:endParaRPr>
          </a:p>
        </p:txBody>
      </p:sp>
      <p:sp>
        <p:nvSpPr>
          <p:cNvPr id="1598" name="Google Shape;1598;p110"/>
          <p:cNvSpPr txBox="1"/>
          <p:nvPr/>
        </p:nvSpPr>
        <p:spPr>
          <a:xfrm>
            <a:off x="1529522" y="3340196"/>
            <a:ext cx="4908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 . .</a:t>
            </a:r>
            <a:endParaRPr baseline="-25000" i="1" sz="2200">
              <a:latin typeface="EB Garamond"/>
              <a:ea typeface="EB Garamond"/>
              <a:cs typeface="EB Garamond"/>
              <a:sym typeface="EB Garamond"/>
            </a:endParaRPr>
          </a:p>
        </p:txBody>
      </p:sp>
      <p:sp>
        <p:nvSpPr>
          <p:cNvPr id="1599" name="Google Shape;1599;p110"/>
          <p:cNvSpPr txBox="1"/>
          <p:nvPr/>
        </p:nvSpPr>
        <p:spPr>
          <a:xfrm>
            <a:off x="1557090" y="4253953"/>
            <a:ext cx="3969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n</a:t>
            </a:r>
            <a:endParaRPr baseline="-25000" i="1" sz="2200">
              <a:latin typeface="EB Garamond"/>
              <a:ea typeface="EB Garamond"/>
              <a:cs typeface="EB Garamond"/>
              <a:sym typeface="EB Garamond"/>
            </a:endParaRPr>
          </a:p>
        </p:txBody>
      </p:sp>
      <p:sp>
        <p:nvSpPr>
          <p:cNvPr id="1600" name="Google Shape;1600;p110"/>
          <p:cNvSpPr/>
          <p:nvPr/>
        </p:nvSpPr>
        <p:spPr>
          <a:xfrm>
            <a:off x="2794790" y="159763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0"/>
          <p:cNvSpPr/>
          <p:nvPr/>
        </p:nvSpPr>
        <p:spPr>
          <a:xfrm>
            <a:off x="2863259" y="166609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aseline="-25000" i="1" sz="2400">
              <a:solidFill>
                <a:srgbClr val="000000"/>
              </a:solidFill>
              <a:latin typeface="EB Garamond"/>
              <a:ea typeface="EB Garamond"/>
              <a:cs typeface="EB Garamond"/>
              <a:sym typeface="EB Garamond"/>
            </a:endParaRPr>
          </a:p>
        </p:txBody>
      </p:sp>
      <p:sp>
        <p:nvSpPr>
          <p:cNvPr id="1602" name="Google Shape;1602;p110"/>
          <p:cNvSpPr/>
          <p:nvPr/>
        </p:nvSpPr>
        <p:spPr>
          <a:xfrm>
            <a:off x="2794790" y="2442984"/>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10"/>
          <p:cNvSpPr/>
          <p:nvPr/>
        </p:nvSpPr>
        <p:spPr>
          <a:xfrm>
            <a:off x="2863259" y="2511453"/>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604" name="Google Shape;1604;p110"/>
          <p:cNvSpPr/>
          <p:nvPr/>
        </p:nvSpPr>
        <p:spPr>
          <a:xfrm>
            <a:off x="2794790" y="411358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0"/>
          <p:cNvSpPr/>
          <p:nvPr/>
        </p:nvSpPr>
        <p:spPr>
          <a:xfrm>
            <a:off x="2863259" y="418205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606" name="Google Shape;1606;p110"/>
          <p:cNvSpPr/>
          <p:nvPr/>
        </p:nvSpPr>
        <p:spPr>
          <a:xfrm>
            <a:off x="2794790" y="7683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0"/>
          <p:cNvSpPr/>
          <p:nvPr/>
        </p:nvSpPr>
        <p:spPr>
          <a:xfrm>
            <a:off x="2863259" y="836795"/>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608" name="Google Shape;1608;p110"/>
          <p:cNvSpPr/>
          <p:nvPr/>
        </p:nvSpPr>
        <p:spPr>
          <a:xfrm>
            <a:off x="2794790" y="32769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0"/>
          <p:cNvSpPr/>
          <p:nvPr/>
        </p:nvSpPr>
        <p:spPr>
          <a:xfrm>
            <a:off x="2863259" y="334539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grpSp>
        <p:nvGrpSpPr>
          <p:cNvPr id="1610" name="Google Shape;1610;p110"/>
          <p:cNvGrpSpPr/>
          <p:nvPr/>
        </p:nvGrpSpPr>
        <p:grpSpPr>
          <a:xfrm>
            <a:off x="2929009" y="791926"/>
            <a:ext cx="786600" cy="3868459"/>
            <a:chOff x="2929009" y="791926"/>
            <a:chExt cx="786600" cy="3868459"/>
          </a:xfrm>
        </p:grpSpPr>
        <p:sp>
          <p:nvSpPr>
            <p:cNvPr id="1611" name="Google Shape;1611;p110"/>
            <p:cNvSpPr txBox="1"/>
            <p:nvPr/>
          </p:nvSpPr>
          <p:spPr>
            <a:xfrm>
              <a:off x="2929009" y="1621230"/>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612" name="Google Shape;1612;p110"/>
            <p:cNvSpPr txBox="1"/>
            <p:nvPr/>
          </p:nvSpPr>
          <p:spPr>
            <a:xfrm>
              <a:off x="2929009" y="2466583"/>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2</a:t>
              </a:r>
              <a:endParaRPr i="1" sz="2200">
                <a:solidFill>
                  <a:srgbClr val="000000"/>
                </a:solidFill>
                <a:latin typeface="EB Garamond"/>
                <a:ea typeface="EB Garamond"/>
                <a:cs typeface="EB Garamond"/>
                <a:sym typeface="EB Garamond"/>
              </a:endParaRPr>
            </a:p>
          </p:txBody>
        </p:sp>
        <p:sp>
          <p:nvSpPr>
            <p:cNvPr id="1613" name="Google Shape;1613;p110"/>
            <p:cNvSpPr txBox="1"/>
            <p:nvPr/>
          </p:nvSpPr>
          <p:spPr>
            <a:xfrm>
              <a:off x="2929009" y="413718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n</a:t>
              </a:r>
              <a:endParaRPr i="1" sz="2200">
                <a:solidFill>
                  <a:srgbClr val="000000"/>
                </a:solidFill>
                <a:latin typeface="EB Garamond"/>
                <a:ea typeface="EB Garamond"/>
                <a:cs typeface="EB Garamond"/>
                <a:sym typeface="EB Garamond"/>
              </a:endParaRPr>
            </a:p>
          </p:txBody>
        </p:sp>
        <p:sp>
          <p:nvSpPr>
            <p:cNvPr id="1614" name="Google Shape;1614;p110"/>
            <p:cNvSpPr txBox="1"/>
            <p:nvPr/>
          </p:nvSpPr>
          <p:spPr>
            <a:xfrm>
              <a:off x="2929009" y="791926"/>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615" name="Google Shape;1615;p110"/>
            <p:cNvSpPr txBox="1"/>
            <p:nvPr/>
          </p:nvSpPr>
          <p:spPr>
            <a:xfrm>
              <a:off x="2929009" y="330052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a:t>
              </a:r>
              <a:endParaRPr i="1" sz="2200">
                <a:solidFill>
                  <a:srgbClr val="000000"/>
                </a:solidFill>
                <a:latin typeface="EB Garamond"/>
                <a:ea typeface="EB Garamond"/>
                <a:cs typeface="EB Garamond"/>
                <a:sym typeface="EB Garamond"/>
              </a:endParaRPr>
            </a:p>
          </p:txBody>
        </p:sp>
      </p:grpSp>
      <p:sp>
        <p:nvSpPr>
          <p:cNvPr id="1616" name="Google Shape;1616;p110"/>
          <p:cNvSpPr/>
          <p:nvPr/>
        </p:nvSpPr>
        <p:spPr>
          <a:xfrm>
            <a:off x="4481354" y="239792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0"/>
          <p:cNvSpPr/>
          <p:nvPr/>
        </p:nvSpPr>
        <p:spPr>
          <a:xfrm>
            <a:off x="4549823" y="246638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618" name="Google Shape;1618;p110"/>
          <p:cNvSpPr/>
          <p:nvPr/>
        </p:nvSpPr>
        <p:spPr>
          <a:xfrm>
            <a:off x="5830342" y="2469690"/>
            <a:ext cx="1281600" cy="637500"/>
          </a:xfrm>
          <a:prstGeom prst="rec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i  </a:t>
            </a:r>
            <a:r>
              <a:rPr lang="en" sz="2400">
                <a:solidFill>
                  <a:srgbClr val="000000"/>
                </a:solidFill>
                <a:latin typeface="Roboto Light"/>
                <a:ea typeface="Roboto Light"/>
                <a:cs typeface="Roboto Light"/>
                <a:sym typeface="Roboto Light"/>
              </a:rPr>
              <a:t>x </a:t>
            </a:r>
            <a:r>
              <a:rPr i="1" lang="en" sz="2400">
                <a:solidFill>
                  <a:srgbClr val="000000"/>
                </a:solidFill>
                <a:latin typeface="EB Garamond"/>
                <a:ea typeface="EB Garamond"/>
                <a:cs typeface="EB Garamond"/>
                <a:sym typeface="EB Garamond"/>
              </a:rPr>
              <a:t>x</a:t>
            </a:r>
            <a:r>
              <a:rPr baseline="-25000" i="1" lang="en" sz="2400">
                <a:solidFill>
                  <a:srgbClr val="000000"/>
                </a:solidFill>
                <a:latin typeface="EB Garamond"/>
                <a:ea typeface="EB Garamond"/>
                <a:cs typeface="EB Garamond"/>
                <a:sym typeface="EB Garamond"/>
              </a:rPr>
              <a:t>i </a:t>
            </a:r>
            <a:endParaRPr sz="2400">
              <a:solidFill>
                <a:srgbClr val="000000"/>
              </a:solidFill>
              <a:latin typeface="Roboto Light"/>
              <a:ea typeface="Roboto Light"/>
              <a:cs typeface="Roboto Light"/>
              <a:sym typeface="Roboto Light"/>
            </a:endParaRPr>
          </a:p>
        </p:txBody>
      </p:sp>
      <p:sp>
        <p:nvSpPr>
          <p:cNvPr id="1619" name="Google Shape;1619;p110"/>
          <p:cNvSpPr txBox="1"/>
          <p:nvPr/>
        </p:nvSpPr>
        <p:spPr>
          <a:xfrm>
            <a:off x="381000" y="2558220"/>
            <a:ext cx="8163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latin typeface="Roboto"/>
                <a:ea typeface="Roboto"/>
                <a:cs typeface="Roboto"/>
                <a:sym typeface="Roboto"/>
              </a:rPr>
              <a:t>Input values</a:t>
            </a:r>
            <a:endParaRPr b="1" sz="1600">
              <a:latin typeface="Roboto"/>
              <a:ea typeface="Roboto"/>
              <a:cs typeface="Roboto"/>
              <a:sym typeface="Roboto"/>
            </a:endParaRPr>
          </a:p>
        </p:txBody>
      </p:sp>
      <p:sp>
        <p:nvSpPr>
          <p:cNvPr id="1620" name="Google Shape;1620;p110"/>
          <p:cNvSpPr txBox="1"/>
          <p:nvPr/>
        </p:nvSpPr>
        <p:spPr>
          <a:xfrm>
            <a:off x="4505644" y="719725"/>
            <a:ext cx="744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bias</a:t>
            </a:r>
            <a:endParaRPr b="1" sz="16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0</a:t>
            </a:r>
            <a:endParaRPr baseline="-25000" i="1" sz="2400" strike="sngStrike">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1621" name="Google Shape;1621;p110"/>
          <p:cNvCxnSpPr/>
          <p:nvPr/>
        </p:nvCxnSpPr>
        <p:spPr>
          <a:xfrm>
            <a:off x="4729127" y="1529356"/>
            <a:ext cx="0" cy="752400"/>
          </a:xfrm>
          <a:prstGeom prst="straightConnector1">
            <a:avLst/>
          </a:prstGeom>
          <a:noFill/>
          <a:ln cap="flat" cmpd="sng" w="19050">
            <a:solidFill>
              <a:srgbClr val="000000"/>
            </a:solidFill>
            <a:prstDash val="solid"/>
            <a:round/>
            <a:headEnd len="med" w="med" type="none"/>
            <a:tailEnd len="med" w="med" type="stealth"/>
          </a:ln>
        </p:spPr>
      </p:cxnSp>
      <p:sp>
        <p:nvSpPr>
          <p:cNvPr id="1622" name="Google Shape;1622;p110"/>
          <p:cNvSpPr txBox="1"/>
          <p:nvPr/>
        </p:nvSpPr>
        <p:spPr>
          <a:xfrm>
            <a:off x="4529887" y="3148436"/>
            <a:ext cx="135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Summation</a:t>
            </a:r>
            <a:endParaRPr>
              <a:latin typeface="Roboto"/>
              <a:ea typeface="Roboto"/>
              <a:cs typeface="Roboto"/>
              <a:sym typeface="Roboto"/>
            </a:endParaRPr>
          </a:p>
        </p:txBody>
      </p:sp>
      <p:sp>
        <p:nvSpPr>
          <p:cNvPr id="1623" name="Google Shape;1623;p110"/>
          <p:cNvSpPr txBox="1"/>
          <p:nvPr/>
        </p:nvSpPr>
        <p:spPr>
          <a:xfrm>
            <a:off x="7508666" y="2558220"/>
            <a:ext cx="8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Output</a:t>
            </a:r>
            <a:endParaRPr b="1" sz="16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y</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p:txBody>
      </p:sp>
      <p:sp>
        <p:nvSpPr>
          <p:cNvPr id="1624" name="Google Shape;1624;p110"/>
          <p:cNvSpPr txBox="1"/>
          <p:nvPr/>
        </p:nvSpPr>
        <p:spPr>
          <a:xfrm>
            <a:off x="5802644" y="1820275"/>
            <a:ext cx="134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Activation Function</a:t>
            </a:r>
            <a:endParaRPr>
              <a:latin typeface="Roboto"/>
              <a:ea typeface="Roboto"/>
              <a:cs typeface="Roboto"/>
              <a:sym typeface="Roboto"/>
            </a:endParaRPr>
          </a:p>
        </p:txBody>
      </p:sp>
      <p:sp>
        <p:nvSpPr>
          <p:cNvPr id="1625" name="Google Shape;1625;p110"/>
          <p:cNvSpPr txBox="1"/>
          <p:nvPr/>
        </p:nvSpPr>
        <p:spPr>
          <a:xfrm>
            <a:off x="4596524" y="2345632"/>
            <a:ext cx="78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3600">
                <a:solidFill>
                  <a:srgbClr val="000000"/>
                </a:solidFill>
                <a:latin typeface="EB Garamond"/>
                <a:ea typeface="EB Garamond"/>
                <a:cs typeface="EB Garamond"/>
                <a:sym typeface="EB Garamond"/>
              </a:rPr>
              <a:t>Σ</a:t>
            </a:r>
            <a:endParaRPr/>
          </a:p>
        </p:txBody>
      </p:sp>
      <p:sp>
        <p:nvSpPr>
          <p:cNvPr id="1626" name="Google Shape;1626;p110"/>
          <p:cNvSpPr txBox="1"/>
          <p:nvPr/>
        </p:nvSpPr>
        <p:spPr>
          <a:xfrm>
            <a:off x="4596525" y="3851050"/>
            <a:ext cx="4291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a:t>
            </a:r>
            <a:r>
              <a:rPr b="1" lang="en" sz="1200">
                <a:highlight>
                  <a:srgbClr val="FFFF00"/>
                </a:highlight>
                <a:latin typeface="Roboto"/>
                <a:ea typeface="Roboto"/>
                <a:cs typeface="Roboto"/>
                <a:sym typeface="Roboto"/>
              </a:rPr>
              <a:t>weight coefficients</a:t>
            </a:r>
            <a:r>
              <a:rPr lang="en" sz="1200">
                <a:latin typeface="Roboto"/>
                <a:ea typeface="Roboto"/>
                <a:cs typeface="Roboto"/>
                <a:sym typeface="Roboto"/>
              </a:rPr>
              <a:t> are applied to each input value to help the machine learning model identify features of interest. The weight coefficients are typically labelled as w or omega.</a:t>
            </a:r>
            <a:endParaRPr sz="12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2" name="Google Shape;1632;p111"/>
          <p:cNvSpPr/>
          <p:nvPr/>
        </p:nvSpPr>
        <p:spPr>
          <a:xfrm>
            <a:off x="4211475" y="704850"/>
            <a:ext cx="1281600" cy="2096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1"/>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A Constant Value Called B</a:t>
            </a:r>
            <a:r>
              <a:rPr lang="en" sz="2400">
                <a:solidFill>
                  <a:srgbClr val="000000"/>
                </a:solidFill>
                <a:latin typeface="Roboto Medium"/>
                <a:ea typeface="Roboto Medium"/>
                <a:cs typeface="Roboto Medium"/>
                <a:sym typeface="Roboto Medium"/>
              </a:rPr>
              <a:t>ias</a:t>
            </a:r>
            <a:r>
              <a:rPr lang="en" sz="2400">
                <a:solidFill>
                  <a:srgbClr val="000000"/>
                </a:solidFill>
                <a:latin typeface="Roboto Medium"/>
                <a:ea typeface="Roboto Medium"/>
                <a:cs typeface="Roboto Medium"/>
                <a:sym typeface="Roboto Medium"/>
              </a:rPr>
              <a:t> </a:t>
            </a:r>
            <a:endParaRPr sz="2400">
              <a:solidFill>
                <a:srgbClr val="000000"/>
              </a:solidFill>
              <a:latin typeface="Roboto Medium"/>
              <a:ea typeface="Roboto Medium"/>
              <a:cs typeface="Roboto Medium"/>
              <a:sym typeface="Roboto Medium"/>
            </a:endParaRPr>
          </a:p>
        </p:txBody>
      </p:sp>
      <p:cxnSp>
        <p:nvCxnSpPr>
          <p:cNvPr id="1634" name="Google Shape;1634;p111"/>
          <p:cNvCxnSpPr/>
          <p:nvPr/>
        </p:nvCxnSpPr>
        <p:spPr>
          <a:xfrm>
            <a:off x="4765778" y="2801096"/>
            <a:ext cx="2742900" cy="0"/>
          </a:xfrm>
          <a:prstGeom prst="straightConnector1">
            <a:avLst/>
          </a:prstGeom>
          <a:noFill/>
          <a:ln cap="flat" cmpd="sng" w="19050">
            <a:solidFill>
              <a:srgbClr val="000000"/>
            </a:solidFill>
            <a:prstDash val="solid"/>
            <a:round/>
            <a:headEnd len="med" w="med" type="none"/>
            <a:tailEnd len="med" w="med" type="stealth"/>
          </a:ln>
        </p:spPr>
      </p:cxnSp>
      <p:cxnSp>
        <p:nvCxnSpPr>
          <p:cNvPr id="1635" name="Google Shape;1635;p111"/>
          <p:cNvCxnSpPr/>
          <p:nvPr/>
        </p:nvCxnSpPr>
        <p:spPr>
          <a:xfrm>
            <a:off x="2929009" y="2806181"/>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636" name="Google Shape;1636;p111"/>
          <p:cNvCxnSpPr/>
          <p:nvPr/>
        </p:nvCxnSpPr>
        <p:spPr>
          <a:xfrm>
            <a:off x="3097010" y="917624"/>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637" name="Google Shape;1637;p111"/>
          <p:cNvCxnSpPr/>
          <p:nvPr/>
        </p:nvCxnSpPr>
        <p:spPr>
          <a:xfrm flipH="1" rot="10800000">
            <a:off x="3126822" y="3273895"/>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638" name="Google Shape;1638;p111"/>
          <p:cNvCxnSpPr/>
          <p:nvPr/>
        </p:nvCxnSpPr>
        <p:spPr>
          <a:xfrm>
            <a:off x="3139852" y="1894975"/>
            <a:ext cx="1123200" cy="615900"/>
          </a:xfrm>
          <a:prstGeom prst="straightConnector1">
            <a:avLst/>
          </a:prstGeom>
          <a:noFill/>
          <a:ln cap="flat" cmpd="sng" w="19050">
            <a:solidFill>
              <a:srgbClr val="000000"/>
            </a:solidFill>
            <a:prstDash val="solid"/>
            <a:round/>
            <a:headEnd len="med" w="med" type="none"/>
            <a:tailEnd len="med" w="med" type="stealth"/>
          </a:ln>
        </p:spPr>
      </p:cxnSp>
      <p:cxnSp>
        <p:nvCxnSpPr>
          <p:cNvPr id="1639" name="Google Shape;1639;p111"/>
          <p:cNvCxnSpPr/>
          <p:nvPr/>
        </p:nvCxnSpPr>
        <p:spPr>
          <a:xfrm flipH="1">
            <a:off x="3169660" y="3069255"/>
            <a:ext cx="1123200" cy="615900"/>
          </a:xfrm>
          <a:prstGeom prst="straightConnector1">
            <a:avLst/>
          </a:prstGeom>
          <a:noFill/>
          <a:ln cap="flat" cmpd="sng" w="19050">
            <a:solidFill>
              <a:srgbClr val="000000"/>
            </a:solidFill>
            <a:prstDash val="solid"/>
            <a:round/>
            <a:headEnd len="med" w="med" type="stealth"/>
            <a:tailEnd len="med" w="med" type="none"/>
          </a:ln>
        </p:spPr>
      </p:cxnSp>
      <p:cxnSp>
        <p:nvCxnSpPr>
          <p:cNvPr id="1640" name="Google Shape;1640;p111"/>
          <p:cNvCxnSpPr/>
          <p:nvPr/>
        </p:nvCxnSpPr>
        <p:spPr>
          <a:xfrm>
            <a:off x="1290594" y="1103228"/>
            <a:ext cx="0" cy="3395700"/>
          </a:xfrm>
          <a:prstGeom prst="straightConnector1">
            <a:avLst/>
          </a:prstGeom>
          <a:noFill/>
          <a:ln cap="flat" cmpd="sng" w="19050">
            <a:solidFill>
              <a:srgbClr val="000000"/>
            </a:solidFill>
            <a:prstDash val="solid"/>
            <a:round/>
            <a:headEnd len="med" w="med" type="none"/>
            <a:tailEnd len="med" w="med" type="none"/>
          </a:ln>
        </p:spPr>
      </p:cxnSp>
      <p:cxnSp>
        <p:nvCxnSpPr>
          <p:cNvPr id="1641" name="Google Shape;1641;p111"/>
          <p:cNvCxnSpPr/>
          <p:nvPr/>
        </p:nvCxnSpPr>
        <p:spPr>
          <a:xfrm>
            <a:off x="1283022" y="1120334"/>
            <a:ext cx="1362600" cy="1500"/>
          </a:xfrm>
          <a:prstGeom prst="straightConnector1">
            <a:avLst/>
          </a:prstGeom>
          <a:noFill/>
          <a:ln cap="flat" cmpd="sng" w="19050">
            <a:solidFill>
              <a:srgbClr val="000000"/>
            </a:solidFill>
            <a:prstDash val="solid"/>
            <a:round/>
            <a:headEnd len="med" w="med" type="none"/>
            <a:tailEnd len="med" w="med" type="stealth"/>
          </a:ln>
        </p:spPr>
      </p:cxnSp>
      <p:cxnSp>
        <p:nvCxnSpPr>
          <p:cNvPr id="1642" name="Google Shape;1642;p111"/>
          <p:cNvCxnSpPr/>
          <p:nvPr/>
        </p:nvCxnSpPr>
        <p:spPr>
          <a:xfrm>
            <a:off x="1290594" y="1959410"/>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643" name="Google Shape;1643;p111"/>
          <p:cNvCxnSpPr/>
          <p:nvPr/>
        </p:nvCxnSpPr>
        <p:spPr>
          <a:xfrm>
            <a:off x="1290594" y="2809693"/>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644" name="Google Shape;1644;p111"/>
          <p:cNvCxnSpPr/>
          <p:nvPr/>
        </p:nvCxnSpPr>
        <p:spPr>
          <a:xfrm>
            <a:off x="1290594" y="3629969"/>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645" name="Google Shape;1645;p111"/>
          <p:cNvCxnSpPr/>
          <p:nvPr/>
        </p:nvCxnSpPr>
        <p:spPr>
          <a:xfrm flipH="1" rot="10800000">
            <a:off x="1283022" y="4486206"/>
            <a:ext cx="1362600" cy="1800"/>
          </a:xfrm>
          <a:prstGeom prst="straightConnector1">
            <a:avLst/>
          </a:prstGeom>
          <a:noFill/>
          <a:ln cap="flat" cmpd="sng" w="19050">
            <a:solidFill>
              <a:srgbClr val="000000"/>
            </a:solidFill>
            <a:prstDash val="solid"/>
            <a:round/>
            <a:headEnd len="med" w="med" type="none"/>
            <a:tailEnd len="med" w="med" type="stealth"/>
          </a:ln>
        </p:spPr>
      </p:cxnSp>
      <p:sp>
        <p:nvSpPr>
          <p:cNvPr id="1646" name="Google Shape;1646;p111"/>
          <p:cNvSpPr txBox="1"/>
          <p:nvPr/>
        </p:nvSpPr>
        <p:spPr>
          <a:xfrm>
            <a:off x="1548937" y="892407"/>
            <a:ext cx="7098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0</a:t>
            </a:r>
            <a:endParaRPr baseline="-25000" i="1" sz="2200">
              <a:latin typeface="EB Garamond"/>
              <a:ea typeface="EB Garamond"/>
              <a:cs typeface="EB Garamond"/>
              <a:sym typeface="EB Garamond"/>
            </a:endParaRPr>
          </a:p>
        </p:txBody>
      </p:sp>
      <p:sp>
        <p:nvSpPr>
          <p:cNvPr id="1647" name="Google Shape;1647;p111"/>
          <p:cNvSpPr txBox="1"/>
          <p:nvPr/>
        </p:nvSpPr>
        <p:spPr>
          <a:xfrm>
            <a:off x="1548937" y="1703181"/>
            <a:ext cx="3969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1</a:t>
            </a:r>
            <a:endParaRPr baseline="-25000" i="1" sz="2200">
              <a:latin typeface="EB Garamond"/>
              <a:ea typeface="EB Garamond"/>
              <a:cs typeface="EB Garamond"/>
              <a:sym typeface="EB Garamond"/>
            </a:endParaRPr>
          </a:p>
        </p:txBody>
      </p:sp>
      <p:sp>
        <p:nvSpPr>
          <p:cNvPr id="1648" name="Google Shape;1648;p111"/>
          <p:cNvSpPr txBox="1"/>
          <p:nvPr/>
        </p:nvSpPr>
        <p:spPr>
          <a:xfrm>
            <a:off x="1529522" y="2545601"/>
            <a:ext cx="5631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2</a:t>
            </a:r>
            <a:endParaRPr baseline="-25000" i="1" sz="2200">
              <a:latin typeface="EB Garamond"/>
              <a:ea typeface="EB Garamond"/>
              <a:cs typeface="EB Garamond"/>
              <a:sym typeface="EB Garamond"/>
            </a:endParaRPr>
          </a:p>
        </p:txBody>
      </p:sp>
      <p:sp>
        <p:nvSpPr>
          <p:cNvPr id="1649" name="Google Shape;1649;p111"/>
          <p:cNvSpPr txBox="1"/>
          <p:nvPr/>
        </p:nvSpPr>
        <p:spPr>
          <a:xfrm>
            <a:off x="1529522" y="3340196"/>
            <a:ext cx="4908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 . .</a:t>
            </a:r>
            <a:endParaRPr baseline="-25000" i="1" sz="2200">
              <a:latin typeface="EB Garamond"/>
              <a:ea typeface="EB Garamond"/>
              <a:cs typeface="EB Garamond"/>
              <a:sym typeface="EB Garamond"/>
            </a:endParaRPr>
          </a:p>
        </p:txBody>
      </p:sp>
      <p:sp>
        <p:nvSpPr>
          <p:cNvPr id="1650" name="Google Shape;1650;p111"/>
          <p:cNvSpPr txBox="1"/>
          <p:nvPr/>
        </p:nvSpPr>
        <p:spPr>
          <a:xfrm>
            <a:off x="1557090" y="4253953"/>
            <a:ext cx="3969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n</a:t>
            </a:r>
            <a:endParaRPr baseline="-25000" i="1" sz="2200">
              <a:latin typeface="EB Garamond"/>
              <a:ea typeface="EB Garamond"/>
              <a:cs typeface="EB Garamond"/>
              <a:sym typeface="EB Garamond"/>
            </a:endParaRPr>
          </a:p>
        </p:txBody>
      </p:sp>
      <p:sp>
        <p:nvSpPr>
          <p:cNvPr id="1651" name="Google Shape;1651;p111"/>
          <p:cNvSpPr/>
          <p:nvPr/>
        </p:nvSpPr>
        <p:spPr>
          <a:xfrm>
            <a:off x="2794790" y="159763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1"/>
          <p:cNvSpPr/>
          <p:nvPr/>
        </p:nvSpPr>
        <p:spPr>
          <a:xfrm>
            <a:off x="2863259" y="166609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aseline="-25000" i="1" sz="2400">
              <a:solidFill>
                <a:srgbClr val="000000"/>
              </a:solidFill>
              <a:latin typeface="EB Garamond"/>
              <a:ea typeface="EB Garamond"/>
              <a:cs typeface="EB Garamond"/>
              <a:sym typeface="EB Garamond"/>
            </a:endParaRPr>
          </a:p>
        </p:txBody>
      </p:sp>
      <p:sp>
        <p:nvSpPr>
          <p:cNvPr id="1653" name="Google Shape;1653;p111"/>
          <p:cNvSpPr/>
          <p:nvPr/>
        </p:nvSpPr>
        <p:spPr>
          <a:xfrm>
            <a:off x="2794790" y="2442984"/>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1"/>
          <p:cNvSpPr/>
          <p:nvPr/>
        </p:nvSpPr>
        <p:spPr>
          <a:xfrm>
            <a:off x="2863259" y="2511453"/>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655" name="Google Shape;1655;p111"/>
          <p:cNvSpPr/>
          <p:nvPr/>
        </p:nvSpPr>
        <p:spPr>
          <a:xfrm>
            <a:off x="2794790" y="411358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1"/>
          <p:cNvSpPr/>
          <p:nvPr/>
        </p:nvSpPr>
        <p:spPr>
          <a:xfrm>
            <a:off x="2863259" y="418205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657" name="Google Shape;1657;p111"/>
          <p:cNvSpPr/>
          <p:nvPr/>
        </p:nvSpPr>
        <p:spPr>
          <a:xfrm>
            <a:off x="2794790" y="7683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1"/>
          <p:cNvSpPr/>
          <p:nvPr/>
        </p:nvSpPr>
        <p:spPr>
          <a:xfrm>
            <a:off x="2863259" y="836795"/>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659" name="Google Shape;1659;p111"/>
          <p:cNvSpPr/>
          <p:nvPr/>
        </p:nvSpPr>
        <p:spPr>
          <a:xfrm>
            <a:off x="2794790" y="32769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1"/>
          <p:cNvSpPr/>
          <p:nvPr/>
        </p:nvSpPr>
        <p:spPr>
          <a:xfrm>
            <a:off x="2863259" y="334539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grpSp>
        <p:nvGrpSpPr>
          <p:cNvPr id="1661" name="Google Shape;1661;p111"/>
          <p:cNvGrpSpPr/>
          <p:nvPr/>
        </p:nvGrpSpPr>
        <p:grpSpPr>
          <a:xfrm>
            <a:off x="2929009" y="791926"/>
            <a:ext cx="786600" cy="3868459"/>
            <a:chOff x="2929009" y="791926"/>
            <a:chExt cx="786600" cy="3868459"/>
          </a:xfrm>
        </p:grpSpPr>
        <p:sp>
          <p:nvSpPr>
            <p:cNvPr id="1662" name="Google Shape;1662;p111"/>
            <p:cNvSpPr txBox="1"/>
            <p:nvPr/>
          </p:nvSpPr>
          <p:spPr>
            <a:xfrm>
              <a:off x="2929009" y="1621230"/>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663" name="Google Shape;1663;p111"/>
            <p:cNvSpPr txBox="1"/>
            <p:nvPr/>
          </p:nvSpPr>
          <p:spPr>
            <a:xfrm>
              <a:off x="2929009" y="2466583"/>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2</a:t>
              </a:r>
              <a:endParaRPr i="1" sz="2200">
                <a:solidFill>
                  <a:srgbClr val="000000"/>
                </a:solidFill>
                <a:latin typeface="EB Garamond"/>
                <a:ea typeface="EB Garamond"/>
                <a:cs typeface="EB Garamond"/>
                <a:sym typeface="EB Garamond"/>
              </a:endParaRPr>
            </a:p>
          </p:txBody>
        </p:sp>
        <p:sp>
          <p:nvSpPr>
            <p:cNvPr id="1664" name="Google Shape;1664;p111"/>
            <p:cNvSpPr txBox="1"/>
            <p:nvPr/>
          </p:nvSpPr>
          <p:spPr>
            <a:xfrm>
              <a:off x="2929009" y="413718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n</a:t>
              </a:r>
              <a:endParaRPr i="1" sz="2200">
                <a:solidFill>
                  <a:srgbClr val="000000"/>
                </a:solidFill>
                <a:latin typeface="EB Garamond"/>
                <a:ea typeface="EB Garamond"/>
                <a:cs typeface="EB Garamond"/>
                <a:sym typeface="EB Garamond"/>
              </a:endParaRPr>
            </a:p>
          </p:txBody>
        </p:sp>
        <p:sp>
          <p:nvSpPr>
            <p:cNvPr id="1665" name="Google Shape;1665;p111"/>
            <p:cNvSpPr txBox="1"/>
            <p:nvPr/>
          </p:nvSpPr>
          <p:spPr>
            <a:xfrm>
              <a:off x="2929009" y="791926"/>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666" name="Google Shape;1666;p111"/>
            <p:cNvSpPr txBox="1"/>
            <p:nvPr/>
          </p:nvSpPr>
          <p:spPr>
            <a:xfrm>
              <a:off x="2929009" y="330052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a:t>
              </a:r>
              <a:endParaRPr i="1" sz="2200">
                <a:solidFill>
                  <a:srgbClr val="000000"/>
                </a:solidFill>
                <a:latin typeface="EB Garamond"/>
                <a:ea typeface="EB Garamond"/>
                <a:cs typeface="EB Garamond"/>
                <a:sym typeface="EB Garamond"/>
              </a:endParaRPr>
            </a:p>
          </p:txBody>
        </p:sp>
      </p:grpSp>
      <p:sp>
        <p:nvSpPr>
          <p:cNvPr id="1667" name="Google Shape;1667;p111"/>
          <p:cNvSpPr/>
          <p:nvPr/>
        </p:nvSpPr>
        <p:spPr>
          <a:xfrm>
            <a:off x="4481354" y="239792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1"/>
          <p:cNvSpPr/>
          <p:nvPr/>
        </p:nvSpPr>
        <p:spPr>
          <a:xfrm>
            <a:off x="4549823" y="246638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669" name="Google Shape;1669;p111"/>
          <p:cNvSpPr/>
          <p:nvPr/>
        </p:nvSpPr>
        <p:spPr>
          <a:xfrm>
            <a:off x="5830342" y="2469690"/>
            <a:ext cx="1281600" cy="637500"/>
          </a:xfrm>
          <a:prstGeom prst="rec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i  </a:t>
            </a:r>
            <a:r>
              <a:rPr lang="en" sz="2400">
                <a:solidFill>
                  <a:srgbClr val="000000"/>
                </a:solidFill>
                <a:latin typeface="Roboto Light"/>
                <a:ea typeface="Roboto Light"/>
                <a:cs typeface="Roboto Light"/>
                <a:sym typeface="Roboto Light"/>
              </a:rPr>
              <a:t>x </a:t>
            </a:r>
            <a:r>
              <a:rPr i="1" lang="en" sz="2400">
                <a:solidFill>
                  <a:srgbClr val="000000"/>
                </a:solidFill>
                <a:latin typeface="EB Garamond"/>
                <a:ea typeface="EB Garamond"/>
                <a:cs typeface="EB Garamond"/>
                <a:sym typeface="EB Garamond"/>
              </a:rPr>
              <a:t>x</a:t>
            </a:r>
            <a:r>
              <a:rPr baseline="-25000" i="1" lang="en" sz="2400">
                <a:solidFill>
                  <a:srgbClr val="000000"/>
                </a:solidFill>
                <a:latin typeface="EB Garamond"/>
                <a:ea typeface="EB Garamond"/>
                <a:cs typeface="EB Garamond"/>
                <a:sym typeface="EB Garamond"/>
              </a:rPr>
              <a:t>i </a:t>
            </a:r>
            <a:endParaRPr sz="2400">
              <a:solidFill>
                <a:srgbClr val="000000"/>
              </a:solidFill>
              <a:latin typeface="Roboto Light"/>
              <a:ea typeface="Roboto Light"/>
              <a:cs typeface="Roboto Light"/>
              <a:sym typeface="Roboto Light"/>
            </a:endParaRPr>
          </a:p>
        </p:txBody>
      </p:sp>
      <p:sp>
        <p:nvSpPr>
          <p:cNvPr id="1670" name="Google Shape;1670;p111"/>
          <p:cNvSpPr txBox="1"/>
          <p:nvPr/>
        </p:nvSpPr>
        <p:spPr>
          <a:xfrm>
            <a:off x="381000" y="2558220"/>
            <a:ext cx="8163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latin typeface="Roboto"/>
                <a:ea typeface="Roboto"/>
                <a:cs typeface="Roboto"/>
                <a:sym typeface="Roboto"/>
              </a:rPr>
              <a:t>Input values</a:t>
            </a:r>
            <a:endParaRPr b="1" sz="1600">
              <a:latin typeface="Roboto"/>
              <a:ea typeface="Roboto"/>
              <a:cs typeface="Roboto"/>
              <a:sym typeface="Roboto"/>
            </a:endParaRPr>
          </a:p>
        </p:txBody>
      </p:sp>
      <p:sp>
        <p:nvSpPr>
          <p:cNvPr id="1671" name="Google Shape;1671;p111"/>
          <p:cNvSpPr txBox="1"/>
          <p:nvPr/>
        </p:nvSpPr>
        <p:spPr>
          <a:xfrm>
            <a:off x="4505644" y="719725"/>
            <a:ext cx="744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bias</a:t>
            </a:r>
            <a:endParaRPr b="1" sz="16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0</a:t>
            </a:r>
            <a:endParaRPr baseline="-25000" i="1" sz="2400" strike="sngStrike">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1672" name="Google Shape;1672;p111"/>
          <p:cNvCxnSpPr/>
          <p:nvPr/>
        </p:nvCxnSpPr>
        <p:spPr>
          <a:xfrm>
            <a:off x="4729127" y="1529356"/>
            <a:ext cx="0" cy="752400"/>
          </a:xfrm>
          <a:prstGeom prst="straightConnector1">
            <a:avLst/>
          </a:prstGeom>
          <a:noFill/>
          <a:ln cap="flat" cmpd="sng" w="19050">
            <a:solidFill>
              <a:srgbClr val="000000"/>
            </a:solidFill>
            <a:prstDash val="solid"/>
            <a:round/>
            <a:headEnd len="med" w="med" type="none"/>
            <a:tailEnd len="med" w="med" type="stealth"/>
          </a:ln>
        </p:spPr>
      </p:cxnSp>
      <p:sp>
        <p:nvSpPr>
          <p:cNvPr id="1673" name="Google Shape;1673;p111"/>
          <p:cNvSpPr txBox="1"/>
          <p:nvPr/>
        </p:nvSpPr>
        <p:spPr>
          <a:xfrm>
            <a:off x="4529887" y="3148436"/>
            <a:ext cx="135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Summation</a:t>
            </a:r>
            <a:endParaRPr>
              <a:latin typeface="Roboto"/>
              <a:ea typeface="Roboto"/>
              <a:cs typeface="Roboto"/>
              <a:sym typeface="Roboto"/>
            </a:endParaRPr>
          </a:p>
        </p:txBody>
      </p:sp>
      <p:sp>
        <p:nvSpPr>
          <p:cNvPr id="1674" name="Google Shape;1674;p111"/>
          <p:cNvSpPr txBox="1"/>
          <p:nvPr/>
        </p:nvSpPr>
        <p:spPr>
          <a:xfrm>
            <a:off x="7508666" y="2558220"/>
            <a:ext cx="8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Output</a:t>
            </a:r>
            <a:endParaRPr b="1" sz="16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y</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p:txBody>
      </p:sp>
      <p:sp>
        <p:nvSpPr>
          <p:cNvPr id="1675" name="Google Shape;1675;p111"/>
          <p:cNvSpPr txBox="1"/>
          <p:nvPr/>
        </p:nvSpPr>
        <p:spPr>
          <a:xfrm>
            <a:off x="5802644" y="1820275"/>
            <a:ext cx="134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Activation Function</a:t>
            </a:r>
            <a:endParaRPr>
              <a:latin typeface="Roboto"/>
              <a:ea typeface="Roboto"/>
              <a:cs typeface="Roboto"/>
              <a:sym typeface="Roboto"/>
            </a:endParaRPr>
          </a:p>
        </p:txBody>
      </p:sp>
      <p:sp>
        <p:nvSpPr>
          <p:cNvPr id="1676" name="Google Shape;1676;p111"/>
          <p:cNvSpPr txBox="1"/>
          <p:nvPr/>
        </p:nvSpPr>
        <p:spPr>
          <a:xfrm>
            <a:off x="4596524" y="2345632"/>
            <a:ext cx="78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3600">
                <a:solidFill>
                  <a:srgbClr val="000000"/>
                </a:solidFill>
                <a:latin typeface="EB Garamond"/>
                <a:ea typeface="EB Garamond"/>
                <a:cs typeface="EB Garamond"/>
                <a:sym typeface="EB Garamond"/>
              </a:rPr>
              <a:t>Σ</a:t>
            </a:r>
            <a:endParaRPr/>
          </a:p>
        </p:txBody>
      </p:sp>
      <p:sp>
        <p:nvSpPr>
          <p:cNvPr id="1677" name="Google Shape;1677;p111"/>
          <p:cNvSpPr txBox="1"/>
          <p:nvPr/>
        </p:nvSpPr>
        <p:spPr>
          <a:xfrm>
            <a:off x="5693525" y="791925"/>
            <a:ext cx="3200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a:latin typeface="Roboto"/>
                <a:ea typeface="Roboto"/>
                <a:cs typeface="Roboto"/>
                <a:sym typeface="Roboto"/>
              </a:rPr>
              <a:t>Bias</a:t>
            </a:r>
            <a:r>
              <a:rPr lang="en">
                <a:latin typeface="Roboto"/>
                <a:ea typeface="Roboto"/>
                <a:cs typeface="Roboto"/>
                <a:sym typeface="Roboto"/>
              </a:rPr>
              <a:t> adjusts the model to make it either more or less sensitive to the weights.</a:t>
            </a:r>
            <a:endParaRPr>
              <a:latin typeface="Roboto"/>
              <a:ea typeface="Roboto"/>
              <a:cs typeface="Roboto"/>
              <a:sym typeface="Roboto"/>
            </a:endParaRPr>
          </a:p>
        </p:txBody>
      </p:sp>
      <p:sp>
        <p:nvSpPr>
          <p:cNvPr id="1678" name="Google Shape;1678;p111"/>
          <p:cNvSpPr txBox="1"/>
          <p:nvPr/>
        </p:nvSpPr>
        <p:spPr>
          <a:xfrm>
            <a:off x="4596525" y="3851050"/>
            <a:ext cx="4291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a:t>
            </a:r>
            <a:r>
              <a:rPr b="1" lang="en" sz="1200">
                <a:highlight>
                  <a:srgbClr val="FFFF00"/>
                </a:highlight>
                <a:latin typeface="Roboto"/>
                <a:ea typeface="Roboto"/>
                <a:cs typeface="Roboto"/>
                <a:sym typeface="Roboto"/>
              </a:rPr>
              <a:t>bias term</a:t>
            </a:r>
            <a:r>
              <a:rPr lang="en" sz="1200">
                <a:latin typeface="Roboto"/>
                <a:ea typeface="Roboto"/>
                <a:cs typeface="Roboto"/>
                <a:sym typeface="Roboto"/>
              </a:rPr>
              <a:t> is an additional input typically labelled as ⍵. The bias term helps to shift the output of the model, which may be necessary for properly training the model.</a:t>
            </a:r>
            <a:endParaRPr sz="12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84" name="Google Shape;1684;p112"/>
          <p:cNvSpPr/>
          <p:nvPr/>
        </p:nvSpPr>
        <p:spPr>
          <a:xfrm>
            <a:off x="4211475" y="2801100"/>
            <a:ext cx="1556700" cy="20121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2"/>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Net Summary Function (the S</a:t>
            </a:r>
            <a:r>
              <a:rPr lang="en" sz="2400">
                <a:solidFill>
                  <a:srgbClr val="000000"/>
                </a:solidFill>
                <a:latin typeface="Roboto Medium"/>
                <a:ea typeface="Roboto Medium"/>
                <a:cs typeface="Roboto Medium"/>
                <a:sym typeface="Roboto Medium"/>
              </a:rPr>
              <a:t>ummation</a:t>
            </a:r>
            <a:r>
              <a:rPr lang="en" sz="2400">
                <a:solidFill>
                  <a:srgbClr val="000000"/>
                </a:solidFill>
                <a:latin typeface="Roboto Medium"/>
                <a:ea typeface="Roboto Medium"/>
                <a:cs typeface="Roboto Medium"/>
                <a:sym typeface="Roboto Medium"/>
              </a:rPr>
              <a:t>)</a:t>
            </a:r>
            <a:endParaRPr sz="2400">
              <a:solidFill>
                <a:srgbClr val="000000"/>
              </a:solidFill>
              <a:latin typeface="Roboto Medium"/>
              <a:ea typeface="Roboto Medium"/>
              <a:cs typeface="Roboto Medium"/>
              <a:sym typeface="Roboto Medium"/>
            </a:endParaRPr>
          </a:p>
        </p:txBody>
      </p:sp>
      <p:cxnSp>
        <p:nvCxnSpPr>
          <p:cNvPr id="1686" name="Google Shape;1686;p112"/>
          <p:cNvCxnSpPr/>
          <p:nvPr/>
        </p:nvCxnSpPr>
        <p:spPr>
          <a:xfrm>
            <a:off x="4765778" y="2801096"/>
            <a:ext cx="2742900" cy="0"/>
          </a:xfrm>
          <a:prstGeom prst="straightConnector1">
            <a:avLst/>
          </a:prstGeom>
          <a:noFill/>
          <a:ln cap="flat" cmpd="sng" w="19050">
            <a:solidFill>
              <a:srgbClr val="000000"/>
            </a:solidFill>
            <a:prstDash val="solid"/>
            <a:round/>
            <a:headEnd len="med" w="med" type="none"/>
            <a:tailEnd len="med" w="med" type="stealth"/>
          </a:ln>
        </p:spPr>
      </p:cxnSp>
      <p:cxnSp>
        <p:nvCxnSpPr>
          <p:cNvPr id="1687" name="Google Shape;1687;p112"/>
          <p:cNvCxnSpPr/>
          <p:nvPr/>
        </p:nvCxnSpPr>
        <p:spPr>
          <a:xfrm>
            <a:off x="2929009" y="2806181"/>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688" name="Google Shape;1688;p112"/>
          <p:cNvCxnSpPr/>
          <p:nvPr/>
        </p:nvCxnSpPr>
        <p:spPr>
          <a:xfrm>
            <a:off x="3097010" y="917624"/>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689" name="Google Shape;1689;p112"/>
          <p:cNvCxnSpPr/>
          <p:nvPr/>
        </p:nvCxnSpPr>
        <p:spPr>
          <a:xfrm flipH="1" rot="10800000">
            <a:off x="3126822" y="3273895"/>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690" name="Google Shape;1690;p112"/>
          <p:cNvCxnSpPr/>
          <p:nvPr/>
        </p:nvCxnSpPr>
        <p:spPr>
          <a:xfrm>
            <a:off x="3139852" y="1894975"/>
            <a:ext cx="1123200" cy="615900"/>
          </a:xfrm>
          <a:prstGeom prst="straightConnector1">
            <a:avLst/>
          </a:prstGeom>
          <a:noFill/>
          <a:ln cap="flat" cmpd="sng" w="19050">
            <a:solidFill>
              <a:srgbClr val="000000"/>
            </a:solidFill>
            <a:prstDash val="solid"/>
            <a:round/>
            <a:headEnd len="med" w="med" type="none"/>
            <a:tailEnd len="med" w="med" type="stealth"/>
          </a:ln>
        </p:spPr>
      </p:cxnSp>
      <p:cxnSp>
        <p:nvCxnSpPr>
          <p:cNvPr id="1691" name="Google Shape;1691;p112"/>
          <p:cNvCxnSpPr/>
          <p:nvPr/>
        </p:nvCxnSpPr>
        <p:spPr>
          <a:xfrm flipH="1">
            <a:off x="3169660" y="3069255"/>
            <a:ext cx="1123200" cy="615900"/>
          </a:xfrm>
          <a:prstGeom prst="straightConnector1">
            <a:avLst/>
          </a:prstGeom>
          <a:noFill/>
          <a:ln cap="flat" cmpd="sng" w="19050">
            <a:solidFill>
              <a:srgbClr val="000000"/>
            </a:solidFill>
            <a:prstDash val="solid"/>
            <a:round/>
            <a:headEnd len="med" w="med" type="stealth"/>
            <a:tailEnd len="med" w="med" type="none"/>
          </a:ln>
        </p:spPr>
      </p:cxnSp>
      <p:cxnSp>
        <p:nvCxnSpPr>
          <p:cNvPr id="1692" name="Google Shape;1692;p112"/>
          <p:cNvCxnSpPr/>
          <p:nvPr/>
        </p:nvCxnSpPr>
        <p:spPr>
          <a:xfrm>
            <a:off x="1290594" y="1103228"/>
            <a:ext cx="0" cy="3395700"/>
          </a:xfrm>
          <a:prstGeom prst="straightConnector1">
            <a:avLst/>
          </a:prstGeom>
          <a:noFill/>
          <a:ln cap="flat" cmpd="sng" w="19050">
            <a:solidFill>
              <a:srgbClr val="000000"/>
            </a:solidFill>
            <a:prstDash val="solid"/>
            <a:round/>
            <a:headEnd len="med" w="med" type="none"/>
            <a:tailEnd len="med" w="med" type="none"/>
          </a:ln>
        </p:spPr>
      </p:cxnSp>
      <p:cxnSp>
        <p:nvCxnSpPr>
          <p:cNvPr id="1693" name="Google Shape;1693;p112"/>
          <p:cNvCxnSpPr/>
          <p:nvPr/>
        </p:nvCxnSpPr>
        <p:spPr>
          <a:xfrm>
            <a:off x="1283022" y="1120334"/>
            <a:ext cx="1362600" cy="1500"/>
          </a:xfrm>
          <a:prstGeom prst="straightConnector1">
            <a:avLst/>
          </a:prstGeom>
          <a:noFill/>
          <a:ln cap="flat" cmpd="sng" w="19050">
            <a:solidFill>
              <a:srgbClr val="000000"/>
            </a:solidFill>
            <a:prstDash val="solid"/>
            <a:round/>
            <a:headEnd len="med" w="med" type="none"/>
            <a:tailEnd len="med" w="med" type="stealth"/>
          </a:ln>
        </p:spPr>
      </p:cxnSp>
      <p:cxnSp>
        <p:nvCxnSpPr>
          <p:cNvPr id="1694" name="Google Shape;1694;p112"/>
          <p:cNvCxnSpPr/>
          <p:nvPr/>
        </p:nvCxnSpPr>
        <p:spPr>
          <a:xfrm>
            <a:off x="1290594" y="1959410"/>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695" name="Google Shape;1695;p112"/>
          <p:cNvCxnSpPr/>
          <p:nvPr/>
        </p:nvCxnSpPr>
        <p:spPr>
          <a:xfrm>
            <a:off x="1290594" y="2809693"/>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696" name="Google Shape;1696;p112"/>
          <p:cNvCxnSpPr/>
          <p:nvPr/>
        </p:nvCxnSpPr>
        <p:spPr>
          <a:xfrm>
            <a:off x="1290594" y="3629969"/>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697" name="Google Shape;1697;p112"/>
          <p:cNvCxnSpPr/>
          <p:nvPr/>
        </p:nvCxnSpPr>
        <p:spPr>
          <a:xfrm flipH="1" rot="10800000">
            <a:off x="1283022" y="4486206"/>
            <a:ext cx="1362600" cy="1800"/>
          </a:xfrm>
          <a:prstGeom prst="straightConnector1">
            <a:avLst/>
          </a:prstGeom>
          <a:noFill/>
          <a:ln cap="flat" cmpd="sng" w="19050">
            <a:solidFill>
              <a:srgbClr val="000000"/>
            </a:solidFill>
            <a:prstDash val="solid"/>
            <a:round/>
            <a:headEnd len="med" w="med" type="none"/>
            <a:tailEnd len="med" w="med" type="stealth"/>
          </a:ln>
        </p:spPr>
      </p:cxnSp>
      <p:sp>
        <p:nvSpPr>
          <p:cNvPr id="1698" name="Google Shape;1698;p112"/>
          <p:cNvSpPr txBox="1"/>
          <p:nvPr/>
        </p:nvSpPr>
        <p:spPr>
          <a:xfrm>
            <a:off x="1548937" y="892407"/>
            <a:ext cx="7098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0</a:t>
            </a:r>
            <a:endParaRPr baseline="-25000" i="1" sz="2200">
              <a:latin typeface="EB Garamond"/>
              <a:ea typeface="EB Garamond"/>
              <a:cs typeface="EB Garamond"/>
              <a:sym typeface="EB Garamond"/>
            </a:endParaRPr>
          </a:p>
        </p:txBody>
      </p:sp>
      <p:sp>
        <p:nvSpPr>
          <p:cNvPr id="1699" name="Google Shape;1699;p112"/>
          <p:cNvSpPr txBox="1"/>
          <p:nvPr/>
        </p:nvSpPr>
        <p:spPr>
          <a:xfrm>
            <a:off x="1548937" y="1703181"/>
            <a:ext cx="3969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1</a:t>
            </a:r>
            <a:endParaRPr baseline="-25000" i="1" sz="2200">
              <a:latin typeface="EB Garamond"/>
              <a:ea typeface="EB Garamond"/>
              <a:cs typeface="EB Garamond"/>
              <a:sym typeface="EB Garamond"/>
            </a:endParaRPr>
          </a:p>
        </p:txBody>
      </p:sp>
      <p:sp>
        <p:nvSpPr>
          <p:cNvPr id="1700" name="Google Shape;1700;p112"/>
          <p:cNvSpPr txBox="1"/>
          <p:nvPr/>
        </p:nvSpPr>
        <p:spPr>
          <a:xfrm>
            <a:off x="1529522" y="2545601"/>
            <a:ext cx="5631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2</a:t>
            </a:r>
            <a:endParaRPr baseline="-25000" i="1" sz="2200">
              <a:latin typeface="EB Garamond"/>
              <a:ea typeface="EB Garamond"/>
              <a:cs typeface="EB Garamond"/>
              <a:sym typeface="EB Garamond"/>
            </a:endParaRPr>
          </a:p>
        </p:txBody>
      </p:sp>
      <p:sp>
        <p:nvSpPr>
          <p:cNvPr id="1701" name="Google Shape;1701;p112"/>
          <p:cNvSpPr txBox="1"/>
          <p:nvPr/>
        </p:nvSpPr>
        <p:spPr>
          <a:xfrm>
            <a:off x="1529522" y="3340196"/>
            <a:ext cx="4908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 . .</a:t>
            </a:r>
            <a:endParaRPr baseline="-25000" i="1" sz="2200">
              <a:latin typeface="EB Garamond"/>
              <a:ea typeface="EB Garamond"/>
              <a:cs typeface="EB Garamond"/>
              <a:sym typeface="EB Garamond"/>
            </a:endParaRPr>
          </a:p>
        </p:txBody>
      </p:sp>
      <p:sp>
        <p:nvSpPr>
          <p:cNvPr id="1702" name="Google Shape;1702;p112"/>
          <p:cNvSpPr txBox="1"/>
          <p:nvPr/>
        </p:nvSpPr>
        <p:spPr>
          <a:xfrm>
            <a:off x="1557090" y="4253953"/>
            <a:ext cx="3969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n</a:t>
            </a:r>
            <a:endParaRPr baseline="-25000" i="1" sz="2200">
              <a:latin typeface="EB Garamond"/>
              <a:ea typeface="EB Garamond"/>
              <a:cs typeface="EB Garamond"/>
              <a:sym typeface="EB Garamond"/>
            </a:endParaRPr>
          </a:p>
        </p:txBody>
      </p:sp>
      <p:sp>
        <p:nvSpPr>
          <p:cNvPr id="1703" name="Google Shape;1703;p112"/>
          <p:cNvSpPr/>
          <p:nvPr/>
        </p:nvSpPr>
        <p:spPr>
          <a:xfrm>
            <a:off x="2794790" y="159763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2"/>
          <p:cNvSpPr/>
          <p:nvPr/>
        </p:nvSpPr>
        <p:spPr>
          <a:xfrm>
            <a:off x="2863259" y="166609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aseline="-25000" i="1" sz="2400">
              <a:solidFill>
                <a:srgbClr val="000000"/>
              </a:solidFill>
              <a:latin typeface="EB Garamond"/>
              <a:ea typeface="EB Garamond"/>
              <a:cs typeface="EB Garamond"/>
              <a:sym typeface="EB Garamond"/>
            </a:endParaRPr>
          </a:p>
        </p:txBody>
      </p:sp>
      <p:sp>
        <p:nvSpPr>
          <p:cNvPr id="1705" name="Google Shape;1705;p112"/>
          <p:cNvSpPr/>
          <p:nvPr/>
        </p:nvSpPr>
        <p:spPr>
          <a:xfrm>
            <a:off x="2794790" y="2442984"/>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2"/>
          <p:cNvSpPr/>
          <p:nvPr/>
        </p:nvSpPr>
        <p:spPr>
          <a:xfrm>
            <a:off x="2863259" y="2511453"/>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707" name="Google Shape;1707;p112"/>
          <p:cNvSpPr/>
          <p:nvPr/>
        </p:nvSpPr>
        <p:spPr>
          <a:xfrm>
            <a:off x="2794790" y="411358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2"/>
          <p:cNvSpPr/>
          <p:nvPr/>
        </p:nvSpPr>
        <p:spPr>
          <a:xfrm>
            <a:off x="2863259" y="418205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709" name="Google Shape;1709;p112"/>
          <p:cNvSpPr/>
          <p:nvPr/>
        </p:nvSpPr>
        <p:spPr>
          <a:xfrm>
            <a:off x="2794790" y="7683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2"/>
          <p:cNvSpPr/>
          <p:nvPr/>
        </p:nvSpPr>
        <p:spPr>
          <a:xfrm>
            <a:off x="2863259" y="836795"/>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711" name="Google Shape;1711;p112"/>
          <p:cNvSpPr/>
          <p:nvPr/>
        </p:nvSpPr>
        <p:spPr>
          <a:xfrm>
            <a:off x="2794790" y="32769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12"/>
          <p:cNvSpPr/>
          <p:nvPr/>
        </p:nvSpPr>
        <p:spPr>
          <a:xfrm>
            <a:off x="2863259" y="334539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grpSp>
        <p:nvGrpSpPr>
          <p:cNvPr id="1713" name="Google Shape;1713;p112"/>
          <p:cNvGrpSpPr/>
          <p:nvPr/>
        </p:nvGrpSpPr>
        <p:grpSpPr>
          <a:xfrm>
            <a:off x="2929009" y="791926"/>
            <a:ext cx="786600" cy="3868459"/>
            <a:chOff x="2929009" y="791926"/>
            <a:chExt cx="786600" cy="3868459"/>
          </a:xfrm>
        </p:grpSpPr>
        <p:sp>
          <p:nvSpPr>
            <p:cNvPr id="1714" name="Google Shape;1714;p112"/>
            <p:cNvSpPr txBox="1"/>
            <p:nvPr/>
          </p:nvSpPr>
          <p:spPr>
            <a:xfrm>
              <a:off x="2929009" y="1621230"/>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715" name="Google Shape;1715;p112"/>
            <p:cNvSpPr txBox="1"/>
            <p:nvPr/>
          </p:nvSpPr>
          <p:spPr>
            <a:xfrm>
              <a:off x="2929009" y="2466583"/>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2</a:t>
              </a:r>
              <a:endParaRPr i="1" sz="2200">
                <a:solidFill>
                  <a:srgbClr val="000000"/>
                </a:solidFill>
                <a:latin typeface="EB Garamond"/>
                <a:ea typeface="EB Garamond"/>
                <a:cs typeface="EB Garamond"/>
                <a:sym typeface="EB Garamond"/>
              </a:endParaRPr>
            </a:p>
          </p:txBody>
        </p:sp>
        <p:sp>
          <p:nvSpPr>
            <p:cNvPr id="1716" name="Google Shape;1716;p112"/>
            <p:cNvSpPr txBox="1"/>
            <p:nvPr/>
          </p:nvSpPr>
          <p:spPr>
            <a:xfrm>
              <a:off x="2929009" y="413718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n</a:t>
              </a:r>
              <a:endParaRPr i="1" sz="2200">
                <a:solidFill>
                  <a:srgbClr val="000000"/>
                </a:solidFill>
                <a:latin typeface="EB Garamond"/>
                <a:ea typeface="EB Garamond"/>
                <a:cs typeface="EB Garamond"/>
                <a:sym typeface="EB Garamond"/>
              </a:endParaRPr>
            </a:p>
          </p:txBody>
        </p:sp>
        <p:sp>
          <p:nvSpPr>
            <p:cNvPr id="1717" name="Google Shape;1717;p112"/>
            <p:cNvSpPr txBox="1"/>
            <p:nvPr/>
          </p:nvSpPr>
          <p:spPr>
            <a:xfrm>
              <a:off x="2929009" y="791926"/>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718" name="Google Shape;1718;p112"/>
            <p:cNvSpPr txBox="1"/>
            <p:nvPr/>
          </p:nvSpPr>
          <p:spPr>
            <a:xfrm>
              <a:off x="2929009" y="330052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a:t>
              </a:r>
              <a:endParaRPr i="1" sz="2200">
                <a:solidFill>
                  <a:srgbClr val="000000"/>
                </a:solidFill>
                <a:latin typeface="EB Garamond"/>
                <a:ea typeface="EB Garamond"/>
                <a:cs typeface="EB Garamond"/>
                <a:sym typeface="EB Garamond"/>
              </a:endParaRPr>
            </a:p>
          </p:txBody>
        </p:sp>
      </p:grpSp>
      <p:sp>
        <p:nvSpPr>
          <p:cNvPr id="1719" name="Google Shape;1719;p112"/>
          <p:cNvSpPr/>
          <p:nvPr/>
        </p:nvSpPr>
        <p:spPr>
          <a:xfrm>
            <a:off x="4481354" y="239792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2"/>
          <p:cNvSpPr/>
          <p:nvPr/>
        </p:nvSpPr>
        <p:spPr>
          <a:xfrm>
            <a:off x="4549823" y="246638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721" name="Google Shape;1721;p112"/>
          <p:cNvSpPr/>
          <p:nvPr/>
        </p:nvSpPr>
        <p:spPr>
          <a:xfrm>
            <a:off x="5830342" y="2469690"/>
            <a:ext cx="1281600" cy="637500"/>
          </a:xfrm>
          <a:prstGeom prst="rec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i  </a:t>
            </a:r>
            <a:r>
              <a:rPr lang="en" sz="2400">
                <a:solidFill>
                  <a:srgbClr val="000000"/>
                </a:solidFill>
                <a:latin typeface="Roboto Light"/>
                <a:ea typeface="Roboto Light"/>
                <a:cs typeface="Roboto Light"/>
                <a:sym typeface="Roboto Light"/>
              </a:rPr>
              <a:t>x </a:t>
            </a:r>
            <a:r>
              <a:rPr i="1" lang="en" sz="2400">
                <a:solidFill>
                  <a:srgbClr val="000000"/>
                </a:solidFill>
                <a:latin typeface="EB Garamond"/>
                <a:ea typeface="EB Garamond"/>
                <a:cs typeface="EB Garamond"/>
                <a:sym typeface="EB Garamond"/>
              </a:rPr>
              <a:t>x</a:t>
            </a:r>
            <a:r>
              <a:rPr baseline="-25000" i="1" lang="en" sz="2400">
                <a:solidFill>
                  <a:srgbClr val="000000"/>
                </a:solidFill>
                <a:latin typeface="EB Garamond"/>
                <a:ea typeface="EB Garamond"/>
                <a:cs typeface="EB Garamond"/>
                <a:sym typeface="EB Garamond"/>
              </a:rPr>
              <a:t>i </a:t>
            </a:r>
            <a:endParaRPr sz="2400">
              <a:solidFill>
                <a:srgbClr val="000000"/>
              </a:solidFill>
              <a:latin typeface="Roboto Light"/>
              <a:ea typeface="Roboto Light"/>
              <a:cs typeface="Roboto Light"/>
              <a:sym typeface="Roboto Light"/>
            </a:endParaRPr>
          </a:p>
        </p:txBody>
      </p:sp>
      <p:sp>
        <p:nvSpPr>
          <p:cNvPr id="1722" name="Google Shape;1722;p112"/>
          <p:cNvSpPr txBox="1"/>
          <p:nvPr/>
        </p:nvSpPr>
        <p:spPr>
          <a:xfrm>
            <a:off x="381000" y="2558220"/>
            <a:ext cx="8163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latin typeface="Roboto"/>
                <a:ea typeface="Roboto"/>
                <a:cs typeface="Roboto"/>
                <a:sym typeface="Roboto"/>
              </a:rPr>
              <a:t>Input values</a:t>
            </a:r>
            <a:endParaRPr b="1" sz="1600">
              <a:latin typeface="Roboto"/>
              <a:ea typeface="Roboto"/>
              <a:cs typeface="Roboto"/>
              <a:sym typeface="Roboto"/>
            </a:endParaRPr>
          </a:p>
        </p:txBody>
      </p:sp>
      <p:sp>
        <p:nvSpPr>
          <p:cNvPr id="1723" name="Google Shape;1723;p112"/>
          <p:cNvSpPr txBox="1"/>
          <p:nvPr/>
        </p:nvSpPr>
        <p:spPr>
          <a:xfrm>
            <a:off x="4458919" y="704850"/>
            <a:ext cx="744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bias</a:t>
            </a:r>
            <a:endParaRPr b="1" sz="16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0</a:t>
            </a:r>
            <a:endParaRPr baseline="-25000" i="1" sz="2400" strike="sngStrike">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1724" name="Google Shape;1724;p112"/>
          <p:cNvCxnSpPr/>
          <p:nvPr/>
        </p:nvCxnSpPr>
        <p:spPr>
          <a:xfrm>
            <a:off x="4729127" y="1529356"/>
            <a:ext cx="0" cy="752400"/>
          </a:xfrm>
          <a:prstGeom prst="straightConnector1">
            <a:avLst/>
          </a:prstGeom>
          <a:noFill/>
          <a:ln cap="flat" cmpd="sng" w="19050">
            <a:solidFill>
              <a:srgbClr val="000000"/>
            </a:solidFill>
            <a:prstDash val="solid"/>
            <a:round/>
            <a:headEnd len="med" w="med" type="none"/>
            <a:tailEnd len="med" w="med" type="stealth"/>
          </a:ln>
        </p:spPr>
      </p:cxnSp>
      <p:sp>
        <p:nvSpPr>
          <p:cNvPr id="1725" name="Google Shape;1725;p112"/>
          <p:cNvSpPr txBox="1"/>
          <p:nvPr/>
        </p:nvSpPr>
        <p:spPr>
          <a:xfrm>
            <a:off x="4437412" y="3148436"/>
            <a:ext cx="135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Summation</a:t>
            </a:r>
            <a:endParaRPr>
              <a:latin typeface="Roboto"/>
              <a:ea typeface="Roboto"/>
              <a:cs typeface="Roboto"/>
              <a:sym typeface="Roboto"/>
            </a:endParaRPr>
          </a:p>
        </p:txBody>
      </p:sp>
      <p:sp>
        <p:nvSpPr>
          <p:cNvPr id="1726" name="Google Shape;1726;p112"/>
          <p:cNvSpPr txBox="1"/>
          <p:nvPr/>
        </p:nvSpPr>
        <p:spPr>
          <a:xfrm>
            <a:off x="7508666" y="2558220"/>
            <a:ext cx="8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Output</a:t>
            </a:r>
            <a:endParaRPr b="1" sz="16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y</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p:txBody>
      </p:sp>
      <p:sp>
        <p:nvSpPr>
          <p:cNvPr id="1727" name="Google Shape;1727;p112"/>
          <p:cNvSpPr txBox="1"/>
          <p:nvPr/>
        </p:nvSpPr>
        <p:spPr>
          <a:xfrm>
            <a:off x="5802644" y="1820275"/>
            <a:ext cx="134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Activation Function</a:t>
            </a:r>
            <a:endParaRPr>
              <a:latin typeface="Roboto"/>
              <a:ea typeface="Roboto"/>
              <a:cs typeface="Roboto"/>
              <a:sym typeface="Roboto"/>
            </a:endParaRPr>
          </a:p>
        </p:txBody>
      </p:sp>
      <p:sp>
        <p:nvSpPr>
          <p:cNvPr id="1728" name="Google Shape;1728;p112"/>
          <p:cNvSpPr txBox="1"/>
          <p:nvPr/>
        </p:nvSpPr>
        <p:spPr>
          <a:xfrm>
            <a:off x="4596524" y="2345632"/>
            <a:ext cx="78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3600">
                <a:solidFill>
                  <a:srgbClr val="000000"/>
                </a:solidFill>
                <a:latin typeface="EB Garamond"/>
                <a:ea typeface="EB Garamond"/>
                <a:cs typeface="EB Garamond"/>
                <a:sym typeface="EB Garamond"/>
              </a:rPr>
              <a:t>Σ</a:t>
            </a:r>
            <a:endParaRPr/>
          </a:p>
        </p:txBody>
      </p:sp>
      <p:sp>
        <p:nvSpPr>
          <p:cNvPr id="1729" name="Google Shape;1729;p112"/>
          <p:cNvSpPr txBox="1"/>
          <p:nvPr/>
        </p:nvSpPr>
        <p:spPr>
          <a:xfrm>
            <a:off x="5959475" y="4163850"/>
            <a:ext cx="2365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a:highlight>
                  <a:srgbClr val="FFFF00"/>
                </a:highlight>
                <a:latin typeface="Roboto"/>
                <a:ea typeface="Roboto"/>
                <a:cs typeface="Roboto"/>
                <a:sym typeface="Roboto"/>
              </a:rPr>
              <a:t>Summation</a:t>
            </a:r>
            <a:r>
              <a:rPr lang="en">
                <a:latin typeface="Roboto"/>
                <a:ea typeface="Roboto"/>
                <a:cs typeface="Roboto"/>
                <a:sym typeface="Roboto"/>
              </a:rPr>
              <a:t> aggregates all weighted inputs to feed into the activation function.</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13"/>
          <p:cNvSpPr txBox="1"/>
          <p:nvPr>
            <p:ph idx="1" type="subTitle"/>
          </p:nvPr>
        </p:nvSpPr>
        <p:spPr>
          <a:xfrm>
            <a:off x="248100" y="1699775"/>
            <a:ext cx="8895900" cy="2568900"/>
          </a:xfrm>
          <a:prstGeom prst="rect">
            <a:avLst/>
          </a:prstGeom>
        </p:spPr>
        <p:txBody>
          <a:bodyPr anchorCtr="0" anchor="t" bIns="182875" lIns="1828800" spcFirstLastPara="1" rIns="1828800" wrap="square" tIns="182875">
            <a:noAutofit/>
          </a:bodyPr>
          <a:lstStyle/>
          <a:p>
            <a:pPr indent="0" lvl="0" marL="0" rtl="0" algn="l">
              <a:lnSpc>
                <a:spcPct val="115000"/>
              </a:lnSpc>
              <a:spcBef>
                <a:spcPts val="0"/>
              </a:spcBef>
              <a:spcAft>
                <a:spcPts val="0"/>
              </a:spcAft>
              <a:buNone/>
            </a:pPr>
            <a:r>
              <a:rPr lang="en"/>
              <a:t>A perceptron model—also known as a </a:t>
            </a:r>
            <a:br>
              <a:rPr lang="en"/>
            </a:br>
            <a:r>
              <a:rPr b="1" lang="en">
                <a:highlight>
                  <a:srgbClr val="FFFF00"/>
                </a:highlight>
              </a:rPr>
              <a:t>linear binary classifier</a:t>
            </a:r>
            <a:r>
              <a:rPr lang="en"/>
              <a:t>—contains a linear equation that separates data into two groups. This is the most common use.</a:t>
            </a:r>
            <a:endParaRPr/>
          </a:p>
        </p:txBody>
      </p:sp>
      <p:sp>
        <p:nvSpPr>
          <p:cNvPr id="1735" name="Google Shape;173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Consider linearly separable, the perceptron algorithm separate and classify the data into two groups using linear equation. </a:t>
            </a:r>
            <a:endParaRPr/>
          </a:p>
        </p:txBody>
      </p:sp>
      <p:sp>
        <p:nvSpPr>
          <p:cNvPr id="1741" name="Google Shape;1741;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42" name="Google Shape;1742;p11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Linearly Separable</a:t>
            </a:r>
            <a:endParaRPr/>
          </a:p>
        </p:txBody>
      </p:sp>
      <p:pic>
        <p:nvPicPr>
          <p:cNvPr id="1743" name="Google Shape;1743;p114"/>
          <p:cNvPicPr preferRelativeResize="0"/>
          <p:nvPr/>
        </p:nvPicPr>
        <p:blipFill>
          <a:blip r:embed="rId3">
            <a:alphaModFix/>
          </a:blip>
          <a:stretch>
            <a:fillRect/>
          </a:stretch>
        </p:blipFill>
        <p:spPr>
          <a:xfrm>
            <a:off x="483825" y="1480779"/>
            <a:ext cx="7971900" cy="33379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15"/>
          <p:cNvSpPr txBox="1"/>
          <p:nvPr>
            <p:ph type="title"/>
          </p:nvPr>
        </p:nvSpPr>
        <p:spPr>
          <a:xfrm>
            <a:off x="25" y="274800"/>
            <a:ext cx="8578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Since we provide the model our input feature and parameters the perceptron model is a form of supervised machine learning.</a:t>
            </a:r>
            <a:endParaRPr/>
          </a:p>
        </p:txBody>
      </p:sp>
      <p:sp>
        <p:nvSpPr>
          <p:cNvPr id="1749" name="Google Shape;1749;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55" name="Google Shape;1755;p11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Perceptron Example</a:t>
            </a:r>
            <a:endParaRPr sz="2400">
              <a:latin typeface="Roboto Medium"/>
              <a:ea typeface="Roboto Medium"/>
              <a:cs typeface="Roboto Medium"/>
              <a:sym typeface="Roboto Medium"/>
            </a:endParaRPr>
          </a:p>
        </p:txBody>
      </p:sp>
      <p:pic>
        <p:nvPicPr>
          <p:cNvPr id="1756" name="Google Shape;1756;p116"/>
          <p:cNvPicPr preferRelativeResize="0"/>
          <p:nvPr/>
        </p:nvPicPr>
        <p:blipFill>
          <a:blip r:embed="rId3">
            <a:alphaModFix/>
          </a:blip>
          <a:stretch>
            <a:fillRect/>
          </a:stretch>
        </p:blipFill>
        <p:spPr>
          <a:xfrm>
            <a:off x="4517542" y="731125"/>
            <a:ext cx="4093058" cy="4107150"/>
          </a:xfrm>
          <a:prstGeom prst="rect">
            <a:avLst/>
          </a:prstGeom>
          <a:noFill/>
          <a:ln>
            <a:noFill/>
          </a:ln>
        </p:spPr>
      </p:pic>
      <p:sp>
        <p:nvSpPr>
          <p:cNvPr id="1757" name="Google Shape;1757;p116"/>
          <p:cNvSpPr txBox="1"/>
          <p:nvPr/>
        </p:nvSpPr>
        <p:spPr>
          <a:xfrm>
            <a:off x="0" y="675975"/>
            <a:ext cx="5524500" cy="14076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Our model will try to classify values in a two-dimensional space; our perceptron model will use three inputs: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aphicFrame>
        <p:nvGraphicFramePr>
          <p:cNvPr id="1758" name="Google Shape;1758;p116"/>
          <p:cNvGraphicFramePr/>
          <p:nvPr/>
        </p:nvGraphicFramePr>
        <p:xfrm>
          <a:off x="461300" y="1856013"/>
          <a:ext cx="3000000" cy="3000000"/>
        </p:xfrm>
        <a:graphic>
          <a:graphicData uri="http://schemas.openxmlformats.org/drawingml/2006/table">
            <a:tbl>
              <a:tblPr>
                <a:noFill/>
                <a:tableStyleId>{A00524D8-A3F9-42C3-ADDC-C56E5F67F68E}</a:tableStyleId>
              </a:tblPr>
              <a:tblGrid>
                <a:gridCol w="1260600"/>
                <a:gridCol w="2454225"/>
              </a:tblGrid>
              <a:tr h="619125">
                <a:tc>
                  <a:txBody>
                    <a:bodyPr/>
                    <a:lstStyle/>
                    <a:p>
                      <a:pPr indent="0" lvl="0" marL="0" rtl="0" algn="r">
                        <a:spcBef>
                          <a:spcPts val="0"/>
                        </a:spcBef>
                        <a:spcAft>
                          <a:spcPts val="0"/>
                        </a:spcAft>
                        <a:buNone/>
                      </a:pPr>
                      <a:r>
                        <a:rPr lang="en" sz="2200">
                          <a:solidFill>
                            <a:srgbClr val="FFFFFF"/>
                          </a:solidFill>
                          <a:latin typeface="Roboto"/>
                          <a:ea typeface="Roboto"/>
                          <a:cs typeface="Roboto"/>
                          <a:sym typeface="Roboto"/>
                        </a:rPr>
                        <a:t>𝜒1 </a:t>
                      </a:r>
                      <a:endParaRPr sz="2200">
                        <a:solidFill>
                          <a:srgbClr val="FFFFFF"/>
                        </a:solidFill>
                        <a:latin typeface="Roboto"/>
                        <a:ea typeface="Roboto"/>
                        <a:cs typeface="Roboto"/>
                        <a:sym typeface="Roboto"/>
                      </a:endParaRPr>
                    </a:p>
                  </a:txBody>
                  <a:tcPr marT="91425" marB="91425" marR="182875" marL="182875" anchor="ctr">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the </a:t>
                      </a:r>
                      <a:r>
                        <a:rPr i="1" lang="en" sz="1800">
                          <a:latin typeface="Roboto"/>
                          <a:ea typeface="Roboto"/>
                          <a:cs typeface="Roboto"/>
                          <a:sym typeface="Roboto"/>
                        </a:rPr>
                        <a:t>x</a:t>
                      </a:r>
                      <a:r>
                        <a:rPr lang="en" sz="1800">
                          <a:latin typeface="Roboto"/>
                          <a:ea typeface="Roboto"/>
                          <a:cs typeface="Roboto"/>
                          <a:sym typeface="Roboto"/>
                        </a:rPr>
                        <a:t> value</a:t>
                      </a:r>
                      <a:endParaRPr sz="1800">
                        <a:latin typeface="Roboto"/>
                        <a:ea typeface="Roboto"/>
                        <a:cs typeface="Roboto"/>
                        <a:sym typeface="Roboto"/>
                      </a:endParaRPr>
                    </a:p>
                  </a:txBody>
                  <a:tcPr marT="91425" marB="91425" marR="182875" marL="182875" anchor="ctr"/>
                </a:tc>
              </a:tr>
              <a:tr h="619125">
                <a:tc>
                  <a:txBody>
                    <a:bodyPr/>
                    <a:lstStyle/>
                    <a:p>
                      <a:pPr indent="0" lvl="0" marL="0" rtl="0" algn="r">
                        <a:spcBef>
                          <a:spcPts val="0"/>
                        </a:spcBef>
                        <a:spcAft>
                          <a:spcPts val="0"/>
                        </a:spcAft>
                        <a:buNone/>
                      </a:pPr>
                      <a:r>
                        <a:rPr lang="en" sz="2200">
                          <a:solidFill>
                            <a:srgbClr val="FFFFFF"/>
                          </a:solidFill>
                          <a:latin typeface="Roboto"/>
                          <a:ea typeface="Roboto"/>
                          <a:cs typeface="Roboto"/>
                          <a:sym typeface="Roboto"/>
                        </a:rPr>
                        <a:t>𝜒2</a:t>
                      </a:r>
                      <a:endParaRPr sz="2200">
                        <a:solidFill>
                          <a:srgbClr val="FFFFFF"/>
                        </a:solidFill>
                        <a:latin typeface="Roboto"/>
                        <a:ea typeface="Roboto"/>
                        <a:cs typeface="Roboto"/>
                        <a:sym typeface="Roboto"/>
                      </a:endParaRPr>
                    </a:p>
                  </a:txBody>
                  <a:tcPr marT="91425" marB="91425" marR="182875" marL="182875" anchor="ctr">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the </a:t>
                      </a:r>
                      <a:r>
                        <a:rPr i="1" lang="en" sz="1800">
                          <a:latin typeface="Roboto"/>
                          <a:ea typeface="Roboto"/>
                          <a:cs typeface="Roboto"/>
                          <a:sym typeface="Roboto"/>
                        </a:rPr>
                        <a:t>y</a:t>
                      </a:r>
                      <a:r>
                        <a:rPr lang="en" sz="1800">
                          <a:latin typeface="Roboto"/>
                          <a:ea typeface="Roboto"/>
                          <a:cs typeface="Roboto"/>
                          <a:sym typeface="Roboto"/>
                        </a:rPr>
                        <a:t> value</a:t>
                      </a:r>
                      <a:endParaRPr sz="1800">
                        <a:latin typeface="Roboto"/>
                        <a:ea typeface="Roboto"/>
                        <a:cs typeface="Roboto"/>
                        <a:sym typeface="Roboto"/>
                      </a:endParaRPr>
                    </a:p>
                  </a:txBody>
                  <a:tcPr marT="91425" marB="91425" marR="182875" marL="182875" anchor="ctr"/>
                </a:tc>
              </a:tr>
              <a:tr h="619125">
                <a:tc>
                  <a:txBody>
                    <a:bodyPr/>
                    <a:lstStyle/>
                    <a:p>
                      <a:pPr indent="0" lvl="0" marL="0" rtl="0" algn="r">
                        <a:spcBef>
                          <a:spcPts val="0"/>
                        </a:spcBef>
                        <a:spcAft>
                          <a:spcPts val="0"/>
                        </a:spcAft>
                        <a:buNone/>
                      </a:pPr>
                      <a:r>
                        <a:rPr lang="en" sz="2200">
                          <a:solidFill>
                            <a:srgbClr val="FFFFFF"/>
                          </a:solidFill>
                          <a:latin typeface="Roboto"/>
                          <a:ea typeface="Roboto"/>
                          <a:cs typeface="Roboto"/>
                          <a:sym typeface="Roboto"/>
                        </a:rPr>
                        <a:t>⍵</a:t>
                      </a:r>
                      <a:r>
                        <a:rPr lang="en" sz="2200">
                          <a:solidFill>
                            <a:srgbClr val="FFFFFF"/>
                          </a:solidFill>
                          <a:latin typeface="Inconsolata"/>
                          <a:ea typeface="Inconsolata"/>
                          <a:cs typeface="Inconsolata"/>
                          <a:sym typeface="Inconsolata"/>
                        </a:rPr>
                        <a:t>0</a:t>
                      </a:r>
                      <a:r>
                        <a:rPr lang="en" sz="2200">
                          <a:solidFill>
                            <a:srgbClr val="FFFFFF"/>
                          </a:solidFill>
                          <a:latin typeface="Roboto"/>
                          <a:ea typeface="Roboto"/>
                          <a:cs typeface="Roboto"/>
                          <a:sym typeface="Roboto"/>
                        </a:rPr>
                        <a:t> </a:t>
                      </a:r>
                      <a:endParaRPr sz="2200">
                        <a:solidFill>
                          <a:srgbClr val="FFFFFF"/>
                        </a:solidFill>
                        <a:latin typeface="Roboto"/>
                        <a:ea typeface="Roboto"/>
                        <a:cs typeface="Roboto"/>
                        <a:sym typeface="Roboto"/>
                      </a:endParaRPr>
                    </a:p>
                  </a:txBody>
                  <a:tcPr marT="91425" marB="91425" marR="182875" marL="182875" anchor="ctr">
                    <a:solidFill>
                      <a:srgbClr val="000000"/>
                    </a:solidFill>
                  </a:tcPr>
                </a:tc>
                <a:tc>
                  <a:txBody>
                    <a:bodyPr/>
                    <a:lstStyle/>
                    <a:p>
                      <a:pPr indent="0" lvl="0" marL="0" rtl="0" algn="l">
                        <a:spcBef>
                          <a:spcPts val="0"/>
                        </a:spcBef>
                        <a:spcAft>
                          <a:spcPts val="0"/>
                        </a:spcAft>
                        <a:buNone/>
                      </a:pPr>
                      <a:r>
                        <a:rPr lang="en" sz="1800">
                          <a:latin typeface="Roboto"/>
                          <a:ea typeface="Roboto"/>
                          <a:cs typeface="Roboto"/>
                          <a:sym typeface="Roboto"/>
                        </a:rPr>
                        <a:t>the bias constant</a:t>
                      </a:r>
                      <a:endParaRPr sz="1800">
                        <a:latin typeface="Roboto"/>
                        <a:ea typeface="Roboto"/>
                        <a:cs typeface="Roboto"/>
                        <a:sym typeface="Roboto"/>
                      </a:endParaRPr>
                    </a:p>
                  </a:txBody>
                  <a:tcPr marT="91425" marB="91425" marR="182875" marL="182875" anchor="ctr"/>
                </a:tc>
              </a:tr>
            </a:tbl>
          </a:graphicData>
        </a:graphic>
      </p:graphicFrame>
      <p:sp>
        <p:nvSpPr>
          <p:cNvPr id="1759" name="Google Shape;1759;p116"/>
          <p:cNvSpPr txBox="1"/>
          <p:nvPr/>
        </p:nvSpPr>
        <p:spPr>
          <a:xfrm>
            <a:off x="404700" y="3822475"/>
            <a:ext cx="5119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The end result of our two-dimensional perceptron model is the net sum function: </a:t>
            </a:r>
            <a:br>
              <a:rPr lang="en" sz="1800">
                <a:latin typeface="Roboto"/>
                <a:ea typeface="Roboto"/>
                <a:cs typeface="Roboto"/>
                <a:sym typeface="Roboto"/>
              </a:rPr>
            </a:br>
            <a:r>
              <a:rPr lang="en" sz="1800">
                <a:highlight>
                  <a:srgbClr val="FFFF00"/>
                </a:highlight>
                <a:latin typeface="Roboto"/>
                <a:ea typeface="Roboto"/>
                <a:cs typeface="Roboto"/>
                <a:sym typeface="Roboto"/>
              </a:rPr>
              <a:t>⍵0 + 𝜒1⍵1 + 𝜒2⍵2.</a:t>
            </a:r>
            <a:endParaRPr sz="1800">
              <a:highlight>
                <a:srgbClr val="FFFF00"/>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9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Surfing the Neural Net</a:t>
            </a:r>
            <a:endParaRPr/>
          </a:p>
        </p:txBody>
      </p:sp>
      <p:sp>
        <p:nvSpPr>
          <p:cNvPr id="1185" name="Google Shape;1185;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17"/>
          <p:cNvSpPr txBox="1"/>
          <p:nvPr>
            <p:ph type="title"/>
          </p:nvPr>
        </p:nvSpPr>
        <p:spPr>
          <a:xfrm>
            <a:off x="25" y="274800"/>
            <a:ext cx="8640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If a data point is misclassified, the weights will move the model closer to the missed data point.</a:t>
            </a:r>
            <a:endParaRPr/>
          </a:p>
        </p:txBody>
      </p:sp>
      <p:sp>
        <p:nvSpPr>
          <p:cNvPr id="1765" name="Google Shape;1765;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71" name="Google Shape;1771;p11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Untrained Perceptron Model on Our Dataset</a:t>
            </a:r>
            <a:endParaRPr sz="2400">
              <a:latin typeface="Roboto Medium"/>
              <a:ea typeface="Roboto Medium"/>
              <a:cs typeface="Roboto Medium"/>
              <a:sym typeface="Roboto Medium"/>
            </a:endParaRPr>
          </a:p>
        </p:txBody>
      </p:sp>
      <p:sp>
        <p:nvSpPr>
          <p:cNvPr id="1772" name="Google Shape;1772;p118"/>
          <p:cNvSpPr txBox="1"/>
          <p:nvPr/>
        </p:nvSpPr>
        <p:spPr>
          <a:xfrm>
            <a:off x="0" y="675975"/>
            <a:ext cx="4750500" cy="17886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An untrained model almost classified the two groups perfectly. </a:t>
            </a:r>
            <a:endParaRPr sz="1800">
              <a:latin typeface="Roboto"/>
              <a:ea typeface="Roboto"/>
              <a:cs typeface="Roboto"/>
              <a:sym typeface="Roboto"/>
            </a:endParaRPr>
          </a:p>
          <a:p>
            <a:pPr indent="0" lvl="0" marL="0" rtl="0" algn="l">
              <a:spcBef>
                <a:spcPts val="0"/>
              </a:spcBef>
              <a:spcAft>
                <a:spcPts val="0"/>
              </a:spcAft>
              <a:buNone/>
            </a:pPr>
            <a:br>
              <a:rPr lang="en" sz="1800">
                <a:latin typeface="Roboto"/>
                <a:ea typeface="Roboto"/>
                <a:cs typeface="Roboto"/>
                <a:sym typeface="Roboto"/>
              </a:rPr>
            </a:br>
            <a:r>
              <a:rPr lang="en" sz="1800">
                <a:highlight>
                  <a:srgbClr val="FFFF00"/>
                </a:highlight>
                <a:latin typeface="Roboto"/>
                <a:ea typeface="Roboto"/>
                <a:cs typeface="Roboto"/>
                <a:sym typeface="Roboto"/>
              </a:rPr>
              <a:t>It misclassified one blue circle. </a:t>
            </a:r>
            <a:endParaRPr sz="1800">
              <a:highlight>
                <a:srgbClr val="FFFF00"/>
              </a:highlight>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773" name="Google Shape;1773;p118"/>
          <p:cNvPicPr preferRelativeResize="0"/>
          <p:nvPr/>
        </p:nvPicPr>
        <p:blipFill>
          <a:blip r:embed="rId3">
            <a:alphaModFix/>
          </a:blip>
          <a:stretch>
            <a:fillRect/>
          </a:stretch>
        </p:blipFill>
        <p:spPr>
          <a:xfrm>
            <a:off x="4935016" y="858338"/>
            <a:ext cx="3798368" cy="3733650"/>
          </a:xfrm>
          <a:prstGeom prst="rect">
            <a:avLst/>
          </a:prstGeom>
          <a:noFill/>
          <a:ln>
            <a:noFill/>
          </a:ln>
        </p:spPr>
      </p:pic>
      <p:sp>
        <p:nvSpPr>
          <p:cNvPr id="1774" name="Google Shape;1774;p118"/>
          <p:cNvSpPr/>
          <p:nvPr/>
        </p:nvSpPr>
        <p:spPr>
          <a:xfrm flipH="1">
            <a:off x="8257250" y="3134925"/>
            <a:ext cx="625200" cy="279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80" name="Google Shape;1780;p11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Untrained Perceptron Model on our Dataset</a:t>
            </a:r>
            <a:endParaRPr sz="2400">
              <a:latin typeface="Roboto Medium"/>
              <a:ea typeface="Roboto Medium"/>
              <a:cs typeface="Roboto Medium"/>
              <a:sym typeface="Roboto Medium"/>
            </a:endParaRPr>
          </a:p>
        </p:txBody>
      </p:sp>
      <p:sp>
        <p:nvSpPr>
          <p:cNvPr id="1781" name="Google Shape;1781;p119"/>
          <p:cNvSpPr txBox="1"/>
          <p:nvPr/>
        </p:nvSpPr>
        <p:spPr>
          <a:xfrm>
            <a:off x="0" y="675975"/>
            <a:ext cx="4881600" cy="28602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perceptron model will evaluate each data point and determine if the input weights should change.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If a data point is classified correctly, the weights will not change.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If a data point is misclassified, the weights will move the model closer </a:t>
            </a:r>
            <a:br>
              <a:rPr lang="en" sz="1800">
                <a:latin typeface="Roboto"/>
                <a:ea typeface="Roboto"/>
                <a:cs typeface="Roboto"/>
                <a:sym typeface="Roboto"/>
              </a:rPr>
            </a:br>
            <a:r>
              <a:rPr lang="en" sz="1800">
                <a:latin typeface="Roboto"/>
                <a:ea typeface="Roboto"/>
                <a:cs typeface="Roboto"/>
                <a:sym typeface="Roboto"/>
              </a:rPr>
              <a:t>to the missed data point.</a:t>
            </a:r>
            <a:endParaRPr sz="1800">
              <a:latin typeface="Roboto"/>
              <a:ea typeface="Roboto"/>
              <a:cs typeface="Roboto"/>
              <a:sym typeface="Roboto"/>
            </a:endParaRPr>
          </a:p>
        </p:txBody>
      </p:sp>
      <p:pic>
        <p:nvPicPr>
          <p:cNvPr id="1782" name="Google Shape;1782;p119"/>
          <p:cNvPicPr preferRelativeResize="0"/>
          <p:nvPr/>
        </p:nvPicPr>
        <p:blipFill>
          <a:blip r:embed="rId3">
            <a:alphaModFix/>
          </a:blip>
          <a:stretch>
            <a:fillRect/>
          </a:stretch>
        </p:blipFill>
        <p:spPr>
          <a:xfrm>
            <a:off x="4935016" y="858338"/>
            <a:ext cx="3798368" cy="3733650"/>
          </a:xfrm>
          <a:prstGeom prst="rect">
            <a:avLst/>
          </a:prstGeom>
          <a:noFill/>
          <a:ln>
            <a:noFill/>
          </a:ln>
        </p:spPr>
      </p:pic>
      <p:sp>
        <p:nvSpPr>
          <p:cNvPr id="1783" name="Google Shape;1783;p119"/>
          <p:cNvSpPr/>
          <p:nvPr/>
        </p:nvSpPr>
        <p:spPr>
          <a:xfrm flipH="1">
            <a:off x="8257250" y="3134925"/>
            <a:ext cx="625200" cy="279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89" name="Google Shape;1789;p12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Trained Perceptron Model on our Dataset</a:t>
            </a:r>
            <a:endParaRPr sz="2400">
              <a:latin typeface="Roboto Medium"/>
              <a:ea typeface="Roboto Medium"/>
              <a:cs typeface="Roboto Medium"/>
              <a:sym typeface="Roboto Medium"/>
            </a:endParaRPr>
          </a:p>
        </p:txBody>
      </p:sp>
      <p:sp>
        <p:nvSpPr>
          <p:cNvPr id="1790" name="Google Shape;1790;p120"/>
          <p:cNvSpPr txBox="1"/>
          <p:nvPr/>
        </p:nvSpPr>
        <p:spPr>
          <a:xfrm>
            <a:off x="0" y="675975"/>
            <a:ext cx="4026300" cy="28602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Each data point is evaluated to determine if the input weights should change.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Since a data point is misclassified, the weights will move the model closer to the missed data point.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791" name="Google Shape;1791;p120"/>
          <p:cNvPicPr preferRelativeResize="0"/>
          <p:nvPr/>
        </p:nvPicPr>
        <p:blipFill>
          <a:blip r:embed="rId3">
            <a:alphaModFix/>
          </a:blip>
          <a:stretch>
            <a:fillRect/>
          </a:stretch>
        </p:blipFill>
        <p:spPr>
          <a:xfrm>
            <a:off x="4026325" y="840875"/>
            <a:ext cx="5117676" cy="38859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97" name="Google Shape;1797;p121"/>
          <p:cNvSpPr/>
          <p:nvPr/>
        </p:nvSpPr>
        <p:spPr>
          <a:xfrm>
            <a:off x="3852725" y="262650"/>
            <a:ext cx="5090400" cy="43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1"/>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The Neural Network</a:t>
            </a:r>
            <a:endParaRPr sz="2400">
              <a:latin typeface="Roboto Medium"/>
              <a:ea typeface="Roboto Medium"/>
              <a:cs typeface="Roboto Medium"/>
              <a:sym typeface="Roboto Medium"/>
            </a:endParaRPr>
          </a:p>
        </p:txBody>
      </p:sp>
      <p:sp>
        <p:nvSpPr>
          <p:cNvPr id="1799" name="Google Shape;1799;p121"/>
          <p:cNvSpPr txBox="1"/>
          <p:nvPr/>
        </p:nvSpPr>
        <p:spPr>
          <a:xfrm>
            <a:off x="0" y="675975"/>
            <a:ext cx="4171200" cy="209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A modern neural network model is a structure composed of several connected perceptrons that learn from input data to produce an output.</a:t>
            </a:r>
            <a:endParaRPr sz="1800">
              <a:latin typeface="Roboto"/>
              <a:ea typeface="Roboto"/>
              <a:cs typeface="Roboto"/>
              <a:sym typeface="Roboto"/>
            </a:endParaRPr>
          </a:p>
        </p:txBody>
      </p:sp>
      <p:cxnSp>
        <p:nvCxnSpPr>
          <p:cNvPr id="1800" name="Google Shape;1800;p121"/>
          <p:cNvCxnSpPr/>
          <p:nvPr/>
        </p:nvCxnSpPr>
        <p:spPr>
          <a:xfrm flipH="1">
            <a:off x="4981491" y="997925"/>
            <a:ext cx="3009600" cy="6000"/>
          </a:xfrm>
          <a:prstGeom prst="straightConnector1">
            <a:avLst/>
          </a:prstGeom>
          <a:noFill/>
          <a:ln cap="flat" cmpd="sng" w="19050">
            <a:solidFill>
              <a:srgbClr val="78909C"/>
            </a:solidFill>
            <a:prstDash val="solid"/>
            <a:round/>
            <a:headEnd len="med" w="med" type="none"/>
            <a:tailEnd len="med" w="med" type="none"/>
          </a:ln>
        </p:spPr>
      </p:cxnSp>
      <p:sp>
        <p:nvSpPr>
          <p:cNvPr id="1801" name="Google Shape;1801;p121"/>
          <p:cNvSpPr/>
          <p:nvPr/>
        </p:nvSpPr>
        <p:spPr>
          <a:xfrm>
            <a:off x="6190425" y="70512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1"/>
          <p:cNvSpPr txBox="1"/>
          <p:nvPr/>
        </p:nvSpPr>
        <p:spPr>
          <a:xfrm>
            <a:off x="4171150" y="270500"/>
            <a:ext cx="105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Input</a:t>
            </a:r>
            <a:endParaRPr/>
          </a:p>
        </p:txBody>
      </p:sp>
      <p:sp>
        <p:nvSpPr>
          <p:cNvPr id="1803" name="Google Shape;1803;p121"/>
          <p:cNvSpPr txBox="1"/>
          <p:nvPr/>
        </p:nvSpPr>
        <p:spPr>
          <a:xfrm>
            <a:off x="5808306" y="270500"/>
            <a:ext cx="135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Hidden layer</a:t>
            </a:r>
            <a:endParaRPr/>
          </a:p>
        </p:txBody>
      </p:sp>
      <p:sp>
        <p:nvSpPr>
          <p:cNvPr id="1804" name="Google Shape;1804;p121"/>
          <p:cNvSpPr txBox="1"/>
          <p:nvPr/>
        </p:nvSpPr>
        <p:spPr>
          <a:xfrm>
            <a:off x="7596673" y="270500"/>
            <a:ext cx="135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Output</a:t>
            </a:r>
            <a:endParaRPr/>
          </a:p>
        </p:txBody>
      </p:sp>
      <p:sp>
        <p:nvSpPr>
          <p:cNvPr id="1805" name="Google Shape;1805;p121"/>
          <p:cNvSpPr/>
          <p:nvPr/>
        </p:nvSpPr>
        <p:spPr>
          <a:xfrm>
            <a:off x="6190425" y="139481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1"/>
          <p:cNvSpPr/>
          <p:nvPr/>
        </p:nvSpPr>
        <p:spPr>
          <a:xfrm>
            <a:off x="6190425" y="208450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1"/>
          <p:cNvSpPr/>
          <p:nvPr/>
        </p:nvSpPr>
        <p:spPr>
          <a:xfrm>
            <a:off x="6190425" y="277419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1"/>
          <p:cNvSpPr/>
          <p:nvPr/>
        </p:nvSpPr>
        <p:spPr>
          <a:xfrm>
            <a:off x="6190425" y="346388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1"/>
          <p:cNvSpPr/>
          <p:nvPr/>
        </p:nvSpPr>
        <p:spPr>
          <a:xfrm>
            <a:off x="6190425" y="415357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1"/>
          <p:cNvSpPr/>
          <p:nvPr/>
        </p:nvSpPr>
        <p:spPr>
          <a:xfrm>
            <a:off x="7978875" y="705125"/>
            <a:ext cx="591600" cy="5916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1"/>
          <p:cNvSpPr/>
          <p:nvPr/>
        </p:nvSpPr>
        <p:spPr>
          <a:xfrm>
            <a:off x="4402150" y="705125"/>
            <a:ext cx="591600" cy="59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1"/>
          <p:cNvSpPr/>
          <p:nvPr/>
        </p:nvSpPr>
        <p:spPr>
          <a:xfrm>
            <a:off x="4402150" y="1394815"/>
            <a:ext cx="591600" cy="59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3" name="Google Shape;1813;p121"/>
          <p:cNvCxnSpPr>
            <a:stCxn id="1812" idx="6"/>
            <a:endCxn id="1801" idx="2"/>
          </p:cNvCxnSpPr>
          <p:nvPr/>
        </p:nvCxnSpPr>
        <p:spPr>
          <a:xfrm flipH="1" rot="10800000">
            <a:off x="4993750" y="1000915"/>
            <a:ext cx="1196700" cy="689700"/>
          </a:xfrm>
          <a:prstGeom prst="straightConnector1">
            <a:avLst/>
          </a:prstGeom>
          <a:noFill/>
          <a:ln cap="flat" cmpd="sng" w="19050">
            <a:solidFill>
              <a:srgbClr val="78909C"/>
            </a:solidFill>
            <a:prstDash val="solid"/>
            <a:round/>
            <a:headEnd len="med" w="med" type="none"/>
            <a:tailEnd len="med" w="med" type="none"/>
          </a:ln>
        </p:spPr>
      </p:cxnSp>
      <p:cxnSp>
        <p:nvCxnSpPr>
          <p:cNvPr id="1814" name="Google Shape;1814;p121"/>
          <p:cNvCxnSpPr>
            <a:stCxn id="1810" idx="2"/>
            <a:endCxn id="1805" idx="6"/>
          </p:cNvCxnSpPr>
          <p:nvPr/>
        </p:nvCxnSpPr>
        <p:spPr>
          <a:xfrm flipH="1">
            <a:off x="6781875" y="1000925"/>
            <a:ext cx="1197000" cy="689700"/>
          </a:xfrm>
          <a:prstGeom prst="straightConnector1">
            <a:avLst/>
          </a:prstGeom>
          <a:noFill/>
          <a:ln cap="flat" cmpd="sng" w="19050">
            <a:solidFill>
              <a:srgbClr val="78909C"/>
            </a:solidFill>
            <a:prstDash val="solid"/>
            <a:round/>
            <a:headEnd len="med" w="med" type="none"/>
            <a:tailEnd len="med" w="med" type="none"/>
          </a:ln>
        </p:spPr>
      </p:cxnSp>
      <p:cxnSp>
        <p:nvCxnSpPr>
          <p:cNvPr id="1815" name="Google Shape;1815;p121"/>
          <p:cNvCxnSpPr>
            <a:stCxn id="1811" idx="6"/>
            <a:endCxn id="1805" idx="2"/>
          </p:cNvCxnSpPr>
          <p:nvPr/>
        </p:nvCxnSpPr>
        <p:spPr>
          <a:xfrm>
            <a:off x="4993750" y="1000925"/>
            <a:ext cx="1196700" cy="689700"/>
          </a:xfrm>
          <a:prstGeom prst="straightConnector1">
            <a:avLst/>
          </a:prstGeom>
          <a:noFill/>
          <a:ln cap="flat" cmpd="sng" w="19050">
            <a:solidFill>
              <a:srgbClr val="78909C"/>
            </a:solidFill>
            <a:prstDash val="solid"/>
            <a:round/>
            <a:headEnd len="med" w="med" type="none"/>
            <a:tailEnd len="med" w="med" type="none"/>
          </a:ln>
        </p:spPr>
      </p:cxnSp>
      <p:cxnSp>
        <p:nvCxnSpPr>
          <p:cNvPr id="1816" name="Google Shape;1816;p121"/>
          <p:cNvCxnSpPr>
            <a:stCxn id="1812" idx="6"/>
            <a:endCxn id="1805" idx="2"/>
          </p:cNvCxnSpPr>
          <p:nvPr/>
        </p:nvCxnSpPr>
        <p:spPr>
          <a:xfrm>
            <a:off x="4993750" y="1690615"/>
            <a:ext cx="1196700" cy="0"/>
          </a:xfrm>
          <a:prstGeom prst="straightConnector1">
            <a:avLst/>
          </a:prstGeom>
          <a:noFill/>
          <a:ln cap="flat" cmpd="sng" w="19050">
            <a:solidFill>
              <a:srgbClr val="78909C"/>
            </a:solidFill>
            <a:prstDash val="solid"/>
            <a:round/>
            <a:headEnd len="med" w="med" type="none"/>
            <a:tailEnd len="med" w="med" type="none"/>
          </a:ln>
        </p:spPr>
      </p:cxnSp>
      <p:cxnSp>
        <p:nvCxnSpPr>
          <p:cNvPr id="1817" name="Google Shape;1817;p121"/>
          <p:cNvCxnSpPr>
            <a:stCxn id="1811" idx="6"/>
            <a:endCxn id="1806" idx="2"/>
          </p:cNvCxnSpPr>
          <p:nvPr/>
        </p:nvCxnSpPr>
        <p:spPr>
          <a:xfrm>
            <a:off x="4993750" y="1000925"/>
            <a:ext cx="1196700" cy="1379400"/>
          </a:xfrm>
          <a:prstGeom prst="straightConnector1">
            <a:avLst/>
          </a:prstGeom>
          <a:noFill/>
          <a:ln cap="flat" cmpd="sng" w="19050">
            <a:solidFill>
              <a:srgbClr val="78909C"/>
            </a:solidFill>
            <a:prstDash val="solid"/>
            <a:round/>
            <a:headEnd len="med" w="med" type="none"/>
            <a:tailEnd len="med" w="med" type="none"/>
          </a:ln>
        </p:spPr>
      </p:cxnSp>
      <p:cxnSp>
        <p:nvCxnSpPr>
          <p:cNvPr id="1818" name="Google Shape;1818;p121"/>
          <p:cNvCxnSpPr>
            <a:stCxn id="1811" idx="6"/>
            <a:endCxn id="1807" idx="2"/>
          </p:cNvCxnSpPr>
          <p:nvPr/>
        </p:nvCxnSpPr>
        <p:spPr>
          <a:xfrm>
            <a:off x="4993750" y="1000925"/>
            <a:ext cx="1196700" cy="2069100"/>
          </a:xfrm>
          <a:prstGeom prst="straightConnector1">
            <a:avLst/>
          </a:prstGeom>
          <a:noFill/>
          <a:ln cap="flat" cmpd="sng" w="19050">
            <a:solidFill>
              <a:srgbClr val="78909C"/>
            </a:solidFill>
            <a:prstDash val="solid"/>
            <a:round/>
            <a:headEnd len="med" w="med" type="none"/>
            <a:tailEnd len="med" w="med" type="none"/>
          </a:ln>
        </p:spPr>
      </p:cxnSp>
      <p:cxnSp>
        <p:nvCxnSpPr>
          <p:cNvPr id="1819" name="Google Shape;1819;p121"/>
          <p:cNvCxnSpPr>
            <a:stCxn id="1811" idx="6"/>
            <a:endCxn id="1808" idx="2"/>
          </p:cNvCxnSpPr>
          <p:nvPr/>
        </p:nvCxnSpPr>
        <p:spPr>
          <a:xfrm>
            <a:off x="4993750" y="1000925"/>
            <a:ext cx="1196700" cy="2758800"/>
          </a:xfrm>
          <a:prstGeom prst="straightConnector1">
            <a:avLst/>
          </a:prstGeom>
          <a:noFill/>
          <a:ln cap="flat" cmpd="sng" w="19050">
            <a:solidFill>
              <a:srgbClr val="78909C"/>
            </a:solidFill>
            <a:prstDash val="solid"/>
            <a:round/>
            <a:headEnd len="med" w="med" type="none"/>
            <a:tailEnd len="med" w="med" type="none"/>
          </a:ln>
        </p:spPr>
      </p:cxnSp>
      <p:cxnSp>
        <p:nvCxnSpPr>
          <p:cNvPr id="1820" name="Google Shape;1820;p121"/>
          <p:cNvCxnSpPr>
            <a:stCxn id="1811" idx="6"/>
            <a:endCxn id="1809" idx="2"/>
          </p:cNvCxnSpPr>
          <p:nvPr/>
        </p:nvCxnSpPr>
        <p:spPr>
          <a:xfrm>
            <a:off x="4993750" y="1000925"/>
            <a:ext cx="1196700" cy="3448500"/>
          </a:xfrm>
          <a:prstGeom prst="straightConnector1">
            <a:avLst/>
          </a:prstGeom>
          <a:noFill/>
          <a:ln cap="flat" cmpd="sng" w="19050">
            <a:solidFill>
              <a:srgbClr val="78909C"/>
            </a:solidFill>
            <a:prstDash val="solid"/>
            <a:round/>
            <a:headEnd len="med" w="med" type="none"/>
            <a:tailEnd len="med" w="med" type="none"/>
          </a:ln>
        </p:spPr>
      </p:cxnSp>
      <p:cxnSp>
        <p:nvCxnSpPr>
          <p:cNvPr id="1821" name="Google Shape;1821;p121"/>
          <p:cNvCxnSpPr>
            <a:stCxn id="1812" idx="6"/>
            <a:endCxn id="1806" idx="2"/>
          </p:cNvCxnSpPr>
          <p:nvPr/>
        </p:nvCxnSpPr>
        <p:spPr>
          <a:xfrm>
            <a:off x="4993750" y="1690615"/>
            <a:ext cx="1196700" cy="689700"/>
          </a:xfrm>
          <a:prstGeom prst="straightConnector1">
            <a:avLst/>
          </a:prstGeom>
          <a:noFill/>
          <a:ln cap="flat" cmpd="sng" w="9525">
            <a:solidFill>
              <a:srgbClr val="595959"/>
            </a:solidFill>
            <a:prstDash val="solid"/>
            <a:round/>
            <a:headEnd len="med" w="med" type="none"/>
            <a:tailEnd len="med" w="med" type="none"/>
          </a:ln>
        </p:spPr>
      </p:cxnSp>
      <p:cxnSp>
        <p:nvCxnSpPr>
          <p:cNvPr id="1822" name="Google Shape;1822;p121"/>
          <p:cNvCxnSpPr>
            <a:stCxn id="1812" idx="6"/>
            <a:endCxn id="1807" idx="2"/>
          </p:cNvCxnSpPr>
          <p:nvPr/>
        </p:nvCxnSpPr>
        <p:spPr>
          <a:xfrm>
            <a:off x="4993750" y="1690615"/>
            <a:ext cx="1196700" cy="1379400"/>
          </a:xfrm>
          <a:prstGeom prst="straightConnector1">
            <a:avLst/>
          </a:prstGeom>
          <a:noFill/>
          <a:ln cap="flat" cmpd="sng" w="9525">
            <a:solidFill>
              <a:srgbClr val="595959"/>
            </a:solidFill>
            <a:prstDash val="solid"/>
            <a:round/>
            <a:headEnd len="med" w="med" type="none"/>
            <a:tailEnd len="med" w="med" type="none"/>
          </a:ln>
        </p:spPr>
      </p:cxnSp>
      <p:cxnSp>
        <p:nvCxnSpPr>
          <p:cNvPr id="1823" name="Google Shape;1823;p121"/>
          <p:cNvCxnSpPr>
            <a:stCxn id="1812" idx="6"/>
            <a:endCxn id="1808" idx="2"/>
          </p:cNvCxnSpPr>
          <p:nvPr/>
        </p:nvCxnSpPr>
        <p:spPr>
          <a:xfrm>
            <a:off x="4993750" y="1690615"/>
            <a:ext cx="1196700" cy="2069100"/>
          </a:xfrm>
          <a:prstGeom prst="straightConnector1">
            <a:avLst/>
          </a:prstGeom>
          <a:noFill/>
          <a:ln cap="flat" cmpd="sng" w="9525">
            <a:solidFill>
              <a:srgbClr val="595959"/>
            </a:solidFill>
            <a:prstDash val="solid"/>
            <a:round/>
            <a:headEnd len="med" w="med" type="none"/>
            <a:tailEnd len="med" w="med" type="none"/>
          </a:ln>
        </p:spPr>
      </p:cxnSp>
      <p:cxnSp>
        <p:nvCxnSpPr>
          <p:cNvPr id="1824" name="Google Shape;1824;p121"/>
          <p:cNvCxnSpPr>
            <a:stCxn id="1812" idx="6"/>
            <a:endCxn id="1809" idx="2"/>
          </p:cNvCxnSpPr>
          <p:nvPr/>
        </p:nvCxnSpPr>
        <p:spPr>
          <a:xfrm>
            <a:off x="4993750" y="1690615"/>
            <a:ext cx="1196700" cy="2758800"/>
          </a:xfrm>
          <a:prstGeom prst="straightConnector1">
            <a:avLst/>
          </a:prstGeom>
          <a:noFill/>
          <a:ln cap="flat" cmpd="sng" w="9525">
            <a:solidFill>
              <a:srgbClr val="595959"/>
            </a:solidFill>
            <a:prstDash val="solid"/>
            <a:round/>
            <a:headEnd len="med" w="med" type="none"/>
            <a:tailEnd len="med" w="med" type="none"/>
          </a:ln>
        </p:spPr>
      </p:cxnSp>
      <p:cxnSp>
        <p:nvCxnSpPr>
          <p:cNvPr id="1825" name="Google Shape;1825;p121"/>
          <p:cNvCxnSpPr>
            <a:stCxn id="1810" idx="2"/>
            <a:endCxn id="1806" idx="6"/>
          </p:cNvCxnSpPr>
          <p:nvPr/>
        </p:nvCxnSpPr>
        <p:spPr>
          <a:xfrm flipH="1">
            <a:off x="6781875" y="1000925"/>
            <a:ext cx="1197000" cy="1379400"/>
          </a:xfrm>
          <a:prstGeom prst="straightConnector1">
            <a:avLst/>
          </a:prstGeom>
          <a:noFill/>
          <a:ln cap="flat" cmpd="sng" w="9525">
            <a:solidFill>
              <a:srgbClr val="595959"/>
            </a:solidFill>
            <a:prstDash val="solid"/>
            <a:round/>
            <a:headEnd len="med" w="med" type="none"/>
            <a:tailEnd len="med" w="med" type="none"/>
          </a:ln>
        </p:spPr>
      </p:cxnSp>
      <p:cxnSp>
        <p:nvCxnSpPr>
          <p:cNvPr id="1826" name="Google Shape;1826;p121"/>
          <p:cNvCxnSpPr>
            <a:stCxn id="1810" idx="2"/>
            <a:endCxn id="1807" idx="6"/>
          </p:cNvCxnSpPr>
          <p:nvPr/>
        </p:nvCxnSpPr>
        <p:spPr>
          <a:xfrm flipH="1">
            <a:off x="6781875" y="1000925"/>
            <a:ext cx="1197000" cy="2069100"/>
          </a:xfrm>
          <a:prstGeom prst="straightConnector1">
            <a:avLst/>
          </a:prstGeom>
          <a:noFill/>
          <a:ln cap="flat" cmpd="sng" w="9525">
            <a:solidFill>
              <a:srgbClr val="595959"/>
            </a:solidFill>
            <a:prstDash val="solid"/>
            <a:round/>
            <a:headEnd len="med" w="med" type="none"/>
            <a:tailEnd len="med" w="med" type="none"/>
          </a:ln>
        </p:spPr>
      </p:cxnSp>
      <p:cxnSp>
        <p:nvCxnSpPr>
          <p:cNvPr id="1827" name="Google Shape;1827;p121"/>
          <p:cNvCxnSpPr>
            <a:stCxn id="1810" idx="2"/>
            <a:endCxn id="1808" idx="6"/>
          </p:cNvCxnSpPr>
          <p:nvPr/>
        </p:nvCxnSpPr>
        <p:spPr>
          <a:xfrm flipH="1">
            <a:off x="6781875" y="1000925"/>
            <a:ext cx="1197000" cy="2758800"/>
          </a:xfrm>
          <a:prstGeom prst="straightConnector1">
            <a:avLst/>
          </a:prstGeom>
          <a:noFill/>
          <a:ln cap="flat" cmpd="sng" w="9525">
            <a:solidFill>
              <a:srgbClr val="595959"/>
            </a:solidFill>
            <a:prstDash val="solid"/>
            <a:round/>
            <a:headEnd len="med" w="med" type="none"/>
            <a:tailEnd len="med" w="med" type="none"/>
          </a:ln>
        </p:spPr>
      </p:cxnSp>
      <p:cxnSp>
        <p:nvCxnSpPr>
          <p:cNvPr id="1828" name="Google Shape;1828;p121"/>
          <p:cNvCxnSpPr>
            <a:stCxn id="1810" idx="2"/>
            <a:endCxn id="1809" idx="6"/>
          </p:cNvCxnSpPr>
          <p:nvPr/>
        </p:nvCxnSpPr>
        <p:spPr>
          <a:xfrm flipH="1">
            <a:off x="6781875" y="1000925"/>
            <a:ext cx="1197000" cy="34485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34" name="Google Shape;1834;p122"/>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The Structure of a Neural Network</a:t>
            </a:r>
            <a:endParaRPr sz="2400">
              <a:latin typeface="Roboto Medium"/>
              <a:ea typeface="Roboto Medium"/>
              <a:cs typeface="Roboto Medium"/>
              <a:sym typeface="Roboto Medium"/>
            </a:endParaRPr>
          </a:p>
        </p:txBody>
      </p:sp>
      <p:sp>
        <p:nvSpPr>
          <p:cNvPr id="1835" name="Google Shape;1835;p12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An </a:t>
            </a:r>
            <a:r>
              <a:rPr b="1" lang="en" sz="1800">
                <a:highlight>
                  <a:srgbClr val="FFFF00"/>
                </a:highlight>
                <a:latin typeface="Roboto"/>
                <a:ea typeface="Roboto"/>
                <a:cs typeface="Roboto"/>
                <a:sym typeface="Roboto"/>
              </a:rPr>
              <a:t>input layer</a:t>
            </a:r>
            <a:r>
              <a:rPr lang="en" sz="1800">
                <a:latin typeface="Roboto"/>
                <a:ea typeface="Roboto"/>
                <a:cs typeface="Roboto"/>
                <a:sym typeface="Roboto"/>
              </a:rPr>
              <a:t> of input values transformed by weight coefficients</a:t>
            </a:r>
            <a:endParaRPr sz="1800">
              <a:latin typeface="Roboto"/>
              <a:ea typeface="Roboto"/>
              <a:cs typeface="Roboto"/>
              <a:sym typeface="Roboto"/>
            </a:endParaRPr>
          </a:p>
        </p:txBody>
      </p:sp>
      <p:cxnSp>
        <p:nvCxnSpPr>
          <p:cNvPr id="1836" name="Google Shape;1836;p122"/>
          <p:cNvCxnSpPr>
            <a:stCxn id="1837" idx="2"/>
          </p:cNvCxnSpPr>
          <p:nvPr/>
        </p:nvCxnSpPr>
        <p:spPr>
          <a:xfrm flipH="1">
            <a:off x="2726025" y="3272935"/>
            <a:ext cx="1355100" cy="6000"/>
          </a:xfrm>
          <a:prstGeom prst="straightConnector1">
            <a:avLst/>
          </a:prstGeom>
          <a:noFill/>
          <a:ln cap="flat" cmpd="sng" w="19050">
            <a:solidFill>
              <a:srgbClr val="78909C"/>
            </a:solidFill>
            <a:prstDash val="solid"/>
            <a:round/>
            <a:headEnd len="med" w="med" type="none"/>
            <a:tailEnd len="med" w="med" type="none"/>
          </a:ln>
        </p:spPr>
      </p:cxnSp>
      <p:cxnSp>
        <p:nvCxnSpPr>
          <p:cNvPr id="1838" name="Google Shape;1838;p122"/>
          <p:cNvCxnSpPr>
            <a:stCxn id="1837" idx="2"/>
            <a:endCxn id="1839" idx="6"/>
          </p:cNvCxnSpPr>
          <p:nvPr/>
        </p:nvCxnSpPr>
        <p:spPr>
          <a:xfrm flipH="1">
            <a:off x="2726325" y="3272935"/>
            <a:ext cx="1354800" cy="958800"/>
          </a:xfrm>
          <a:prstGeom prst="straightConnector1">
            <a:avLst/>
          </a:prstGeom>
          <a:noFill/>
          <a:ln cap="flat" cmpd="sng" w="19050">
            <a:solidFill>
              <a:srgbClr val="78909C"/>
            </a:solidFill>
            <a:prstDash val="solid"/>
            <a:round/>
            <a:headEnd len="med" w="med" type="none"/>
            <a:tailEnd len="med" w="med" type="none"/>
          </a:ln>
        </p:spPr>
      </p:cxnSp>
      <p:cxnSp>
        <p:nvCxnSpPr>
          <p:cNvPr id="1840" name="Google Shape;1840;p122"/>
          <p:cNvCxnSpPr>
            <a:stCxn id="1837" idx="2"/>
            <a:endCxn id="1841" idx="6"/>
          </p:cNvCxnSpPr>
          <p:nvPr/>
        </p:nvCxnSpPr>
        <p:spPr>
          <a:xfrm rot="10800000">
            <a:off x="2726325" y="2314135"/>
            <a:ext cx="1354800" cy="958800"/>
          </a:xfrm>
          <a:prstGeom prst="straightConnector1">
            <a:avLst/>
          </a:prstGeom>
          <a:noFill/>
          <a:ln cap="flat" cmpd="sng" w="19050">
            <a:solidFill>
              <a:srgbClr val="78909C"/>
            </a:solidFill>
            <a:prstDash val="solid"/>
            <a:round/>
            <a:headEnd len="med" w="med" type="none"/>
            <a:tailEnd len="med" w="med" type="none"/>
          </a:ln>
        </p:spPr>
      </p:cxnSp>
      <p:sp>
        <p:nvSpPr>
          <p:cNvPr id="1841" name="Google Shape;1841;p122"/>
          <p:cNvSpPr/>
          <p:nvPr/>
        </p:nvSpPr>
        <p:spPr>
          <a:xfrm>
            <a:off x="1924882" y="1913629"/>
            <a:ext cx="801300" cy="801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2"/>
          <p:cNvSpPr/>
          <p:nvPr/>
        </p:nvSpPr>
        <p:spPr>
          <a:xfrm>
            <a:off x="1924882" y="2872285"/>
            <a:ext cx="801300" cy="801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2"/>
          <p:cNvSpPr/>
          <p:nvPr/>
        </p:nvSpPr>
        <p:spPr>
          <a:xfrm>
            <a:off x="1924882" y="3830942"/>
            <a:ext cx="801300" cy="801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22"/>
          <p:cNvSpPr/>
          <p:nvPr/>
        </p:nvSpPr>
        <p:spPr>
          <a:xfrm>
            <a:off x="4081125" y="2872285"/>
            <a:ext cx="801300" cy="801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22"/>
          <p:cNvSpPr/>
          <p:nvPr/>
        </p:nvSpPr>
        <p:spPr>
          <a:xfrm>
            <a:off x="6237368" y="1913635"/>
            <a:ext cx="801300" cy="8013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2"/>
          <p:cNvSpPr/>
          <p:nvPr/>
        </p:nvSpPr>
        <p:spPr>
          <a:xfrm>
            <a:off x="1515825" y="1284900"/>
            <a:ext cx="1619400" cy="35253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2"/>
          <p:cNvSpPr txBox="1"/>
          <p:nvPr/>
        </p:nvSpPr>
        <p:spPr>
          <a:xfrm>
            <a:off x="1696275" y="1325188"/>
            <a:ext cx="125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b="1" lang="en" sz="1600">
                <a:solidFill>
                  <a:srgbClr val="000000"/>
                </a:solidFill>
                <a:latin typeface="Roboto"/>
                <a:ea typeface="Roboto"/>
                <a:cs typeface="Roboto"/>
                <a:sym typeface="Roboto"/>
              </a:rPr>
              <a:t>Input</a:t>
            </a:r>
            <a:endParaRPr/>
          </a:p>
        </p:txBody>
      </p:sp>
      <p:sp>
        <p:nvSpPr>
          <p:cNvPr id="1846" name="Google Shape;1846;p122"/>
          <p:cNvSpPr txBox="1"/>
          <p:nvPr/>
        </p:nvSpPr>
        <p:spPr>
          <a:xfrm>
            <a:off x="3672075" y="1325188"/>
            <a:ext cx="161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Hidden layer</a:t>
            </a:r>
            <a:endParaRPr/>
          </a:p>
        </p:txBody>
      </p:sp>
      <p:sp>
        <p:nvSpPr>
          <p:cNvPr id="1847" name="Google Shape;1847;p122"/>
          <p:cNvSpPr txBox="1"/>
          <p:nvPr/>
        </p:nvSpPr>
        <p:spPr>
          <a:xfrm>
            <a:off x="5828325" y="1325188"/>
            <a:ext cx="161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Output</a:t>
            </a:r>
            <a:endParaRPr/>
          </a:p>
        </p:txBody>
      </p:sp>
      <p:sp>
        <p:nvSpPr>
          <p:cNvPr id="1848" name="Google Shape;1848;p122"/>
          <p:cNvSpPr/>
          <p:nvPr/>
        </p:nvSpPr>
        <p:spPr>
          <a:xfrm>
            <a:off x="4081125" y="1913629"/>
            <a:ext cx="801300" cy="801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9" name="Google Shape;1849;p122"/>
          <p:cNvCxnSpPr>
            <a:stCxn id="1843" idx="2"/>
          </p:cNvCxnSpPr>
          <p:nvPr/>
        </p:nvCxnSpPr>
        <p:spPr>
          <a:xfrm flipH="1">
            <a:off x="4871468" y="2314285"/>
            <a:ext cx="1365900" cy="964800"/>
          </a:xfrm>
          <a:prstGeom prst="straightConnector1">
            <a:avLst/>
          </a:prstGeom>
          <a:noFill/>
          <a:ln cap="flat" cmpd="sng" w="19050">
            <a:solidFill>
              <a:srgbClr val="78909C"/>
            </a:solidFill>
            <a:prstDash val="solid"/>
            <a:round/>
            <a:headEnd len="med" w="med" type="none"/>
            <a:tailEnd len="med" w="med" type="none"/>
          </a:ln>
        </p:spPr>
      </p:cxnSp>
      <p:cxnSp>
        <p:nvCxnSpPr>
          <p:cNvPr id="1850" name="Google Shape;1850;p122"/>
          <p:cNvCxnSpPr>
            <a:stCxn id="1848" idx="2"/>
            <a:endCxn id="1841" idx="6"/>
          </p:cNvCxnSpPr>
          <p:nvPr/>
        </p:nvCxnSpPr>
        <p:spPr>
          <a:xfrm rot="10800000">
            <a:off x="2726325" y="2314279"/>
            <a:ext cx="1354800" cy="0"/>
          </a:xfrm>
          <a:prstGeom prst="straightConnector1">
            <a:avLst/>
          </a:prstGeom>
          <a:noFill/>
          <a:ln cap="flat" cmpd="sng" w="19050">
            <a:solidFill>
              <a:srgbClr val="78909C"/>
            </a:solidFill>
            <a:prstDash val="solid"/>
            <a:round/>
            <a:headEnd len="med" w="med" type="none"/>
            <a:tailEnd len="med" w="med" type="none"/>
          </a:ln>
        </p:spPr>
      </p:cxnSp>
      <p:cxnSp>
        <p:nvCxnSpPr>
          <p:cNvPr id="1851" name="Google Shape;1851;p122"/>
          <p:cNvCxnSpPr>
            <a:stCxn id="1848" idx="2"/>
          </p:cNvCxnSpPr>
          <p:nvPr/>
        </p:nvCxnSpPr>
        <p:spPr>
          <a:xfrm flipH="1">
            <a:off x="2726325" y="2314279"/>
            <a:ext cx="1354800" cy="961800"/>
          </a:xfrm>
          <a:prstGeom prst="straightConnector1">
            <a:avLst/>
          </a:prstGeom>
          <a:noFill/>
          <a:ln cap="flat" cmpd="sng" w="19050">
            <a:solidFill>
              <a:srgbClr val="78909C"/>
            </a:solidFill>
            <a:prstDash val="solid"/>
            <a:round/>
            <a:headEnd len="med" w="med" type="none"/>
            <a:tailEnd len="med" w="med" type="none"/>
          </a:ln>
        </p:spPr>
      </p:cxnSp>
      <p:cxnSp>
        <p:nvCxnSpPr>
          <p:cNvPr id="1852" name="Google Shape;1852;p122"/>
          <p:cNvCxnSpPr>
            <a:stCxn id="1848" idx="2"/>
          </p:cNvCxnSpPr>
          <p:nvPr/>
        </p:nvCxnSpPr>
        <p:spPr>
          <a:xfrm flipH="1">
            <a:off x="2726325" y="2314279"/>
            <a:ext cx="1354800" cy="1917600"/>
          </a:xfrm>
          <a:prstGeom prst="straightConnector1">
            <a:avLst/>
          </a:prstGeom>
          <a:noFill/>
          <a:ln cap="flat" cmpd="sng" w="19050">
            <a:solidFill>
              <a:srgbClr val="78909C"/>
            </a:solidFill>
            <a:prstDash val="solid"/>
            <a:round/>
            <a:headEnd len="med" w="med" type="none"/>
            <a:tailEnd len="med" w="med" type="none"/>
          </a:ln>
        </p:spPr>
      </p:cxnSp>
      <p:cxnSp>
        <p:nvCxnSpPr>
          <p:cNvPr id="1853" name="Google Shape;1853;p122"/>
          <p:cNvCxnSpPr>
            <a:stCxn id="1843" idx="2"/>
            <a:endCxn id="1848" idx="6"/>
          </p:cNvCxnSpPr>
          <p:nvPr/>
        </p:nvCxnSpPr>
        <p:spPr>
          <a:xfrm rot="10800000">
            <a:off x="4882568" y="2314285"/>
            <a:ext cx="1354800" cy="0"/>
          </a:xfrm>
          <a:prstGeom prst="straightConnector1">
            <a:avLst/>
          </a:prstGeom>
          <a:noFill/>
          <a:ln cap="flat" cmpd="sng" w="19050">
            <a:solidFill>
              <a:srgbClr val="78909C"/>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859" name="Google Shape;1859;p123"/>
          <p:cNvCxnSpPr>
            <a:stCxn id="1860" idx="2"/>
          </p:cNvCxnSpPr>
          <p:nvPr/>
        </p:nvCxnSpPr>
        <p:spPr>
          <a:xfrm rot="10800000">
            <a:off x="4882568" y="2314285"/>
            <a:ext cx="1354800" cy="0"/>
          </a:xfrm>
          <a:prstGeom prst="straightConnector1">
            <a:avLst/>
          </a:prstGeom>
          <a:noFill/>
          <a:ln cap="flat" cmpd="sng" w="19050">
            <a:solidFill>
              <a:srgbClr val="78909C"/>
            </a:solidFill>
            <a:prstDash val="solid"/>
            <a:round/>
            <a:headEnd len="med" w="med" type="none"/>
            <a:tailEnd len="med" w="med" type="none"/>
          </a:ln>
        </p:spPr>
      </p:cxnSp>
      <p:sp>
        <p:nvSpPr>
          <p:cNvPr id="1861" name="Google Shape;1861;p123"/>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The Structure of a Neural Network</a:t>
            </a:r>
            <a:endParaRPr sz="2400">
              <a:latin typeface="Roboto Medium"/>
              <a:ea typeface="Roboto Medium"/>
              <a:cs typeface="Roboto Medium"/>
              <a:sym typeface="Roboto Medium"/>
            </a:endParaRPr>
          </a:p>
        </p:txBody>
      </p:sp>
      <p:sp>
        <p:nvSpPr>
          <p:cNvPr id="1862" name="Google Shape;1862;p12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A single </a:t>
            </a:r>
            <a:r>
              <a:rPr b="1" lang="en" sz="1800">
                <a:highlight>
                  <a:srgbClr val="FFFF00"/>
                </a:highlight>
                <a:latin typeface="Roboto"/>
                <a:ea typeface="Roboto"/>
                <a:cs typeface="Roboto"/>
                <a:sym typeface="Roboto"/>
              </a:rPr>
              <a:t>hidden layer</a:t>
            </a:r>
            <a:r>
              <a:rPr lang="en" sz="1800">
                <a:latin typeface="Roboto"/>
                <a:ea typeface="Roboto"/>
                <a:cs typeface="Roboto"/>
                <a:sym typeface="Roboto"/>
              </a:rPr>
              <a:t> that can contain a single neuron or multiple neurons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cxnSp>
        <p:nvCxnSpPr>
          <p:cNvPr id="1863" name="Google Shape;1863;p123"/>
          <p:cNvCxnSpPr>
            <a:stCxn id="1860" idx="2"/>
          </p:cNvCxnSpPr>
          <p:nvPr/>
        </p:nvCxnSpPr>
        <p:spPr>
          <a:xfrm flipH="1">
            <a:off x="4882568" y="2314285"/>
            <a:ext cx="1354800" cy="958800"/>
          </a:xfrm>
          <a:prstGeom prst="straightConnector1">
            <a:avLst/>
          </a:prstGeom>
          <a:noFill/>
          <a:ln cap="flat" cmpd="sng" w="19050">
            <a:solidFill>
              <a:srgbClr val="78909C"/>
            </a:solidFill>
            <a:prstDash val="solid"/>
            <a:round/>
            <a:headEnd len="med" w="med" type="none"/>
            <a:tailEnd len="med" w="med" type="none"/>
          </a:ln>
        </p:spPr>
      </p:cxnSp>
      <p:sp>
        <p:nvSpPr>
          <p:cNvPr id="1864" name="Google Shape;1864;p123"/>
          <p:cNvSpPr/>
          <p:nvPr/>
        </p:nvSpPr>
        <p:spPr>
          <a:xfrm>
            <a:off x="1924882" y="1913629"/>
            <a:ext cx="801300" cy="801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3"/>
          <p:cNvSpPr/>
          <p:nvPr/>
        </p:nvSpPr>
        <p:spPr>
          <a:xfrm>
            <a:off x="1924882" y="2872285"/>
            <a:ext cx="801300" cy="801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23"/>
          <p:cNvSpPr/>
          <p:nvPr/>
        </p:nvSpPr>
        <p:spPr>
          <a:xfrm>
            <a:off x="1924882" y="3830942"/>
            <a:ext cx="801300" cy="801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23"/>
          <p:cNvSpPr/>
          <p:nvPr/>
        </p:nvSpPr>
        <p:spPr>
          <a:xfrm>
            <a:off x="6237368" y="1913635"/>
            <a:ext cx="801300" cy="8013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23"/>
          <p:cNvSpPr/>
          <p:nvPr/>
        </p:nvSpPr>
        <p:spPr>
          <a:xfrm>
            <a:off x="3633750" y="1284900"/>
            <a:ext cx="1619400" cy="35253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23"/>
          <p:cNvSpPr txBox="1"/>
          <p:nvPr/>
        </p:nvSpPr>
        <p:spPr>
          <a:xfrm>
            <a:off x="1696275" y="1325188"/>
            <a:ext cx="125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Input</a:t>
            </a:r>
            <a:endParaRPr/>
          </a:p>
        </p:txBody>
      </p:sp>
      <p:sp>
        <p:nvSpPr>
          <p:cNvPr id="1869" name="Google Shape;1869;p123"/>
          <p:cNvSpPr txBox="1"/>
          <p:nvPr/>
        </p:nvSpPr>
        <p:spPr>
          <a:xfrm>
            <a:off x="3672075" y="1325188"/>
            <a:ext cx="161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Hidden layer</a:t>
            </a:r>
            <a:endParaRPr/>
          </a:p>
        </p:txBody>
      </p:sp>
      <p:sp>
        <p:nvSpPr>
          <p:cNvPr id="1870" name="Google Shape;1870;p123"/>
          <p:cNvSpPr txBox="1"/>
          <p:nvPr/>
        </p:nvSpPr>
        <p:spPr>
          <a:xfrm>
            <a:off x="5828325" y="1325188"/>
            <a:ext cx="161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Output</a:t>
            </a:r>
            <a:endParaRPr/>
          </a:p>
        </p:txBody>
      </p:sp>
      <p:cxnSp>
        <p:nvCxnSpPr>
          <p:cNvPr id="1871" name="Google Shape;1871;p123"/>
          <p:cNvCxnSpPr>
            <a:stCxn id="1872" idx="2"/>
          </p:cNvCxnSpPr>
          <p:nvPr/>
        </p:nvCxnSpPr>
        <p:spPr>
          <a:xfrm flipH="1">
            <a:off x="2726025" y="3272935"/>
            <a:ext cx="1355100" cy="6000"/>
          </a:xfrm>
          <a:prstGeom prst="straightConnector1">
            <a:avLst/>
          </a:prstGeom>
          <a:noFill/>
          <a:ln cap="flat" cmpd="sng" w="19050">
            <a:solidFill>
              <a:srgbClr val="78909C"/>
            </a:solidFill>
            <a:prstDash val="solid"/>
            <a:round/>
            <a:headEnd len="med" w="med" type="none"/>
            <a:tailEnd len="med" w="med" type="none"/>
          </a:ln>
        </p:spPr>
      </p:cxnSp>
      <p:cxnSp>
        <p:nvCxnSpPr>
          <p:cNvPr id="1873" name="Google Shape;1873;p123"/>
          <p:cNvCxnSpPr>
            <a:stCxn id="1872" idx="2"/>
          </p:cNvCxnSpPr>
          <p:nvPr/>
        </p:nvCxnSpPr>
        <p:spPr>
          <a:xfrm flipH="1">
            <a:off x="2726325" y="3272935"/>
            <a:ext cx="1354800" cy="958800"/>
          </a:xfrm>
          <a:prstGeom prst="straightConnector1">
            <a:avLst/>
          </a:prstGeom>
          <a:noFill/>
          <a:ln cap="flat" cmpd="sng" w="19050">
            <a:solidFill>
              <a:srgbClr val="78909C"/>
            </a:solidFill>
            <a:prstDash val="solid"/>
            <a:round/>
            <a:headEnd len="med" w="med" type="none"/>
            <a:tailEnd len="med" w="med" type="none"/>
          </a:ln>
        </p:spPr>
      </p:cxnSp>
      <p:cxnSp>
        <p:nvCxnSpPr>
          <p:cNvPr id="1874" name="Google Shape;1874;p123"/>
          <p:cNvCxnSpPr>
            <a:stCxn id="1872" idx="2"/>
          </p:cNvCxnSpPr>
          <p:nvPr/>
        </p:nvCxnSpPr>
        <p:spPr>
          <a:xfrm rot="10800000">
            <a:off x="2726325" y="2314135"/>
            <a:ext cx="1354800" cy="958800"/>
          </a:xfrm>
          <a:prstGeom prst="straightConnector1">
            <a:avLst/>
          </a:prstGeom>
          <a:noFill/>
          <a:ln cap="flat" cmpd="sng" w="19050">
            <a:solidFill>
              <a:srgbClr val="78909C"/>
            </a:solidFill>
            <a:prstDash val="solid"/>
            <a:round/>
            <a:headEnd len="med" w="med" type="none"/>
            <a:tailEnd len="med" w="med" type="none"/>
          </a:ln>
        </p:spPr>
      </p:cxnSp>
      <p:sp>
        <p:nvSpPr>
          <p:cNvPr id="1872" name="Google Shape;1872;p123"/>
          <p:cNvSpPr/>
          <p:nvPr/>
        </p:nvSpPr>
        <p:spPr>
          <a:xfrm>
            <a:off x="4081125" y="2872285"/>
            <a:ext cx="801300" cy="801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23"/>
          <p:cNvSpPr/>
          <p:nvPr/>
        </p:nvSpPr>
        <p:spPr>
          <a:xfrm>
            <a:off x="4081125" y="1913629"/>
            <a:ext cx="801300" cy="801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6" name="Google Shape;1876;p123"/>
          <p:cNvCxnSpPr>
            <a:stCxn id="1875" idx="2"/>
          </p:cNvCxnSpPr>
          <p:nvPr/>
        </p:nvCxnSpPr>
        <p:spPr>
          <a:xfrm rot="10800000">
            <a:off x="2726325" y="2314279"/>
            <a:ext cx="1354800" cy="0"/>
          </a:xfrm>
          <a:prstGeom prst="straightConnector1">
            <a:avLst/>
          </a:prstGeom>
          <a:noFill/>
          <a:ln cap="flat" cmpd="sng" w="19050">
            <a:solidFill>
              <a:srgbClr val="78909C"/>
            </a:solidFill>
            <a:prstDash val="solid"/>
            <a:round/>
            <a:headEnd len="med" w="med" type="none"/>
            <a:tailEnd len="med" w="med" type="none"/>
          </a:ln>
        </p:spPr>
      </p:cxnSp>
      <p:cxnSp>
        <p:nvCxnSpPr>
          <p:cNvPr id="1877" name="Google Shape;1877;p123"/>
          <p:cNvCxnSpPr>
            <a:stCxn id="1875" idx="2"/>
          </p:cNvCxnSpPr>
          <p:nvPr/>
        </p:nvCxnSpPr>
        <p:spPr>
          <a:xfrm flipH="1">
            <a:off x="2726325" y="2314279"/>
            <a:ext cx="1354800" cy="961800"/>
          </a:xfrm>
          <a:prstGeom prst="straightConnector1">
            <a:avLst/>
          </a:prstGeom>
          <a:noFill/>
          <a:ln cap="flat" cmpd="sng" w="19050">
            <a:solidFill>
              <a:srgbClr val="78909C"/>
            </a:solidFill>
            <a:prstDash val="solid"/>
            <a:round/>
            <a:headEnd len="med" w="med" type="none"/>
            <a:tailEnd len="med" w="med" type="none"/>
          </a:ln>
        </p:spPr>
      </p:cxnSp>
      <p:cxnSp>
        <p:nvCxnSpPr>
          <p:cNvPr id="1878" name="Google Shape;1878;p123"/>
          <p:cNvCxnSpPr>
            <a:stCxn id="1875" idx="2"/>
          </p:cNvCxnSpPr>
          <p:nvPr/>
        </p:nvCxnSpPr>
        <p:spPr>
          <a:xfrm flipH="1">
            <a:off x="2726325" y="2314279"/>
            <a:ext cx="1354800" cy="1917600"/>
          </a:xfrm>
          <a:prstGeom prst="straightConnector1">
            <a:avLst/>
          </a:prstGeom>
          <a:noFill/>
          <a:ln cap="flat" cmpd="sng" w="19050">
            <a:solidFill>
              <a:srgbClr val="78909C"/>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884" name="Google Shape;1884;p124"/>
          <p:cNvCxnSpPr>
            <a:stCxn id="1885" idx="2"/>
          </p:cNvCxnSpPr>
          <p:nvPr/>
        </p:nvCxnSpPr>
        <p:spPr>
          <a:xfrm rot="10800000">
            <a:off x="4882568" y="2314285"/>
            <a:ext cx="1354800" cy="0"/>
          </a:xfrm>
          <a:prstGeom prst="straightConnector1">
            <a:avLst/>
          </a:prstGeom>
          <a:noFill/>
          <a:ln cap="flat" cmpd="sng" w="19050">
            <a:solidFill>
              <a:srgbClr val="78909C"/>
            </a:solidFill>
            <a:prstDash val="solid"/>
            <a:round/>
            <a:headEnd len="med" w="med" type="none"/>
            <a:tailEnd len="med" w="med" type="none"/>
          </a:ln>
        </p:spPr>
      </p:cxnSp>
      <p:sp>
        <p:nvSpPr>
          <p:cNvPr id="1886" name="Google Shape;1886;p124"/>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The Structure of a Neur</a:t>
            </a:r>
            <a:r>
              <a:rPr lang="en" sz="2400">
                <a:latin typeface="Roboto Medium"/>
                <a:ea typeface="Roboto Medium"/>
                <a:cs typeface="Roboto Medium"/>
                <a:sym typeface="Roboto Medium"/>
              </a:rPr>
              <a:t>a</a:t>
            </a:r>
            <a:r>
              <a:rPr lang="en" sz="2400">
                <a:latin typeface="Roboto Medium"/>
                <a:ea typeface="Roboto Medium"/>
                <a:cs typeface="Roboto Medium"/>
                <a:sym typeface="Roboto Medium"/>
              </a:rPr>
              <a:t>l Network</a:t>
            </a:r>
            <a:endParaRPr sz="2400">
              <a:latin typeface="Roboto Medium"/>
              <a:ea typeface="Roboto Medium"/>
              <a:cs typeface="Roboto Medium"/>
              <a:sym typeface="Roboto Medium"/>
            </a:endParaRPr>
          </a:p>
        </p:txBody>
      </p:sp>
      <p:sp>
        <p:nvSpPr>
          <p:cNvPr id="1887" name="Google Shape;1887;p12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An </a:t>
            </a:r>
            <a:r>
              <a:rPr b="1" lang="en" sz="1800">
                <a:highlight>
                  <a:srgbClr val="FFFF00"/>
                </a:highlight>
                <a:latin typeface="Roboto"/>
                <a:ea typeface="Roboto"/>
                <a:cs typeface="Roboto"/>
                <a:sym typeface="Roboto"/>
              </a:rPr>
              <a:t>output layer</a:t>
            </a:r>
            <a:r>
              <a:rPr lang="en" sz="1800">
                <a:latin typeface="Roboto"/>
                <a:ea typeface="Roboto"/>
                <a:cs typeface="Roboto"/>
                <a:sym typeface="Roboto"/>
              </a:rPr>
              <a:t> that reports the outcome of the value</a:t>
            </a:r>
            <a:endParaRPr sz="1800">
              <a:latin typeface="Roboto"/>
              <a:ea typeface="Roboto"/>
              <a:cs typeface="Roboto"/>
              <a:sym typeface="Roboto"/>
            </a:endParaRPr>
          </a:p>
        </p:txBody>
      </p:sp>
      <p:cxnSp>
        <p:nvCxnSpPr>
          <p:cNvPr id="1888" name="Google Shape;1888;p124"/>
          <p:cNvCxnSpPr>
            <a:stCxn id="1885" idx="2"/>
          </p:cNvCxnSpPr>
          <p:nvPr/>
        </p:nvCxnSpPr>
        <p:spPr>
          <a:xfrm flipH="1">
            <a:off x="4882568" y="2314285"/>
            <a:ext cx="1354800" cy="958800"/>
          </a:xfrm>
          <a:prstGeom prst="straightConnector1">
            <a:avLst/>
          </a:prstGeom>
          <a:noFill/>
          <a:ln cap="flat" cmpd="sng" w="19050">
            <a:solidFill>
              <a:srgbClr val="78909C"/>
            </a:solidFill>
            <a:prstDash val="solid"/>
            <a:round/>
            <a:headEnd len="med" w="med" type="none"/>
            <a:tailEnd len="med" w="med" type="none"/>
          </a:ln>
        </p:spPr>
      </p:cxnSp>
      <p:sp>
        <p:nvSpPr>
          <p:cNvPr id="1889" name="Google Shape;1889;p124"/>
          <p:cNvSpPr/>
          <p:nvPr/>
        </p:nvSpPr>
        <p:spPr>
          <a:xfrm>
            <a:off x="1924882" y="1913629"/>
            <a:ext cx="801300" cy="801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24"/>
          <p:cNvSpPr/>
          <p:nvPr/>
        </p:nvSpPr>
        <p:spPr>
          <a:xfrm>
            <a:off x="1924882" y="2872285"/>
            <a:ext cx="801300" cy="801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24"/>
          <p:cNvSpPr/>
          <p:nvPr/>
        </p:nvSpPr>
        <p:spPr>
          <a:xfrm>
            <a:off x="1924882" y="3830942"/>
            <a:ext cx="801300" cy="801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24"/>
          <p:cNvSpPr/>
          <p:nvPr/>
        </p:nvSpPr>
        <p:spPr>
          <a:xfrm>
            <a:off x="6237368" y="1913635"/>
            <a:ext cx="801300" cy="8013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24"/>
          <p:cNvSpPr/>
          <p:nvPr/>
        </p:nvSpPr>
        <p:spPr>
          <a:xfrm>
            <a:off x="5828325" y="1284900"/>
            <a:ext cx="1619400" cy="35253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24"/>
          <p:cNvSpPr txBox="1"/>
          <p:nvPr/>
        </p:nvSpPr>
        <p:spPr>
          <a:xfrm>
            <a:off x="1696275" y="1325188"/>
            <a:ext cx="125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Input</a:t>
            </a:r>
            <a:endParaRPr/>
          </a:p>
        </p:txBody>
      </p:sp>
      <p:sp>
        <p:nvSpPr>
          <p:cNvPr id="1894" name="Google Shape;1894;p124"/>
          <p:cNvSpPr txBox="1"/>
          <p:nvPr/>
        </p:nvSpPr>
        <p:spPr>
          <a:xfrm>
            <a:off x="3672075" y="1325188"/>
            <a:ext cx="161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Hidden layer</a:t>
            </a:r>
            <a:endParaRPr/>
          </a:p>
        </p:txBody>
      </p:sp>
      <p:sp>
        <p:nvSpPr>
          <p:cNvPr id="1895" name="Google Shape;1895;p124"/>
          <p:cNvSpPr txBox="1"/>
          <p:nvPr/>
        </p:nvSpPr>
        <p:spPr>
          <a:xfrm>
            <a:off x="5828325" y="1325188"/>
            <a:ext cx="161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Output</a:t>
            </a:r>
            <a:endParaRPr/>
          </a:p>
        </p:txBody>
      </p:sp>
      <p:cxnSp>
        <p:nvCxnSpPr>
          <p:cNvPr id="1896" name="Google Shape;1896;p124"/>
          <p:cNvCxnSpPr>
            <a:stCxn id="1897" idx="2"/>
          </p:cNvCxnSpPr>
          <p:nvPr/>
        </p:nvCxnSpPr>
        <p:spPr>
          <a:xfrm flipH="1">
            <a:off x="2726025" y="3272935"/>
            <a:ext cx="1355100" cy="6000"/>
          </a:xfrm>
          <a:prstGeom prst="straightConnector1">
            <a:avLst/>
          </a:prstGeom>
          <a:noFill/>
          <a:ln cap="flat" cmpd="sng" w="19050">
            <a:solidFill>
              <a:srgbClr val="78909C"/>
            </a:solidFill>
            <a:prstDash val="solid"/>
            <a:round/>
            <a:headEnd len="med" w="med" type="none"/>
            <a:tailEnd len="med" w="med" type="none"/>
          </a:ln>
        </p:spPr>
      </p:cxnSp>
      <p:cxnSp>
        <p:nvCxnSpPr>
          <p:cNvPr id="1898" name="Google Shape;1898;p124"/>
          <p:cNvCxnSpPr>
            <a:stCxn id="1897" idx="2"/>
          </p:cNvCxnSpPr>
          <p:nvPr/>
        </p:nvCxnSpPr>
        <p:spPr>
          <a:xfrm flipH="1">
            <a:off x="2726325" y="3272935"/>
            <a:ext cx="1354800" cy="958800"/>
          </a:xfrm>
          <a:prstGeom prst="straightConnector1">
            <a:avLst/>
          </a:prstGeom>
          <a:noFill/>
          <a:ln cap="flat" cmpd="sng" w="19050">
            <a:solidFill>
              <a:srgbClr val="78909C"/>
            </a:solidFill>
            <a:prstDash val="solid"/>
            <a:round/>
            <a:headEnd len="med" w="med" type="none"/>
            <a:tailEnd len="med" w="med" type="none"/>
          </a:ln>
        </p:spPr>
      </p:cxnSp>
      <p:cxnSp>
        <p:nvCxnSpPr>
          <p:cNvPr id="1899" name="Google Shape;1899;p124"/>
          <p:cNvCxnSpPr>
            <a:stCxn id="1897" idx="2"/>
          </p:cNvCxnSpPr>
          <p:nvPr/>
        </p:nvCxnSpPr>
        <p:spPr>
          <a:xfrm rot="10800000">
            <a:off x="2726325" y="2314135"/>
            <a:ext cx="1354800" cy="958800"/>
          </a:xfrm>
          <a:prstGeom prst="straightConnector1">
            <a:avLst/>
          </a:prstGeom>
          <a:noFill/>
          <a:ln cap="flat" cmpd="sng" w="19050">
            <a:solidFill>
              <a:srgbClr val="78909C"/>
            </a:solidFill>
            <a:prstDash val="solid"/>
            <a:round/>
            <a:headEnd len="med" w="med" type="none"/>
            <a:tailEnd len="med" w="med" type="none"/>
          </a:ln>
        </p:spPr>
      </p:cxnSp>
      <p:sp>
        <p:nvSpPr>
          <p:cNvPr id="1897" name="Google Shape;1897;p124"/>
          <p:cNvSpPr/>
          <p:nvPr/>
        </p:nvSpPr>
        <p:spPr>
          <a:xfrm>
            <a:off x="4081125" y="2872285"/>
            <a:ext cx="801300" cy="801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4"/>
          <p:cNvSpPr/>
          <p:nvPr/>
        </p:nvSpPr>
        <p:spPr>
          <a:xfrm>
            <a:off x="4081125" y="1913629"/>
            <a:ext cx="801300" cy="801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1" name="Google Shape;1901;p124"/>
          <p:cNvCxnSpPr>
            <a:stCxn id="1900" idx="2"/>
          </p:cNvCxnSpPr>
          <p:nvPr/>
        </p:nvCxnSpPr>
        <p:spPr>
          <a:xfrm rot="10800000">
            <a:off x="2726325" y="2314279"/>
            <a:ext cx="1354800" cy="0"/>
          </a:xfrm>
          <a:prstGeom prst="straightConnector1">
            <a:avLst/>
          </a:prstGeom>
          <a:noFill/>
          <a:ln cap="flat" cmpd="sng" w="19050">
            <a:solidFill>
              <a:srgbClr val="78909C"/>
            </a:solidFill>
            <a:prstDash val="solid"/>
            <a:round/>
            <a:headEnd len="med" w="med" type="none"/>
            <a:tailEnd len="med" w="med" type="none"/>
          </a:ln>
        </p:spPr>
      </p:cxnSp>
      <p:cxnSp>
        <p:nvCxnSpPr>
          <p:cNvPr id="1902" name="Google Shape;1902;p124"/>
          <p:cNvCxnSpPr>
            <a:stCxn id="1900" idx="2"/>
          </p:cNvCxnSpPr>
          <p:nvPr/>
        </p:nvCxnSpPr>
        <p:spPr>
          <a:xfrm flipH="1">
            <a:off x="2726325" y="2314279"/>
            <a:ext cx="1354800" cy="961800"/>
          </a:xfrm>
          <a:prstGeom prst="straightConnector1">
            <a:avLst/>
          </a:prstGeom>
          <a:noFill/>
          <a:ln cap="flat" cmpd="sng" w="19050">
            <a:solidFill>
              <a:srgbClr val="78909C"/>
            </a:solidFill>
            <a:prstDash val="solid"/>
            <a:round/>
            <a:headEnd len="med" w="med" type="none"/>
            <a:tailEnd len="med" w="med" type="none"/>
          </a:ln>
        </p:spPr>
      </p:cxnSp>
      <p:cxnSp>
        <p:nvCxnSpPr>
          <p:cNvPr id="1903" name="Google Shape;1903;p124"/>
          <p:cNvCxnSpPr>
            <a:stCxn id="1900" idx="2"/>
          </p:cNvCxnSpPr>
          <p:nvPr/>
        </p:nvCxnSpPr>
        <p:spPr>
          <a:xfrm flipH="1">
            <a:off x="2726325" y="2314279"/>
            <a:ext cx="1354800" cy="1917600"/>
          </a:xfrm>
          <a:prstGeom prst="straightConnector1">
            <a:avLst/>
          </a:prstGeom>
          <a:noFill/>
          <a:ln cap="flat" cmpd="sng" w="19050">
            <a:solidFill>
              <a:srgbClr val="78909C"/>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25"/>
          <p:cNvSpPr txBox="1"/>
          <p:nvPr>
            <p:ph type="title"/>
          </p:nvPr>
        </p:nvSpPr>
        <p:spPr>
          <a:xfrm>
            <a:off x="-200" y="275025"/>
            <a:ext cx="8392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If each neuron has its own output, how does the neural network combine each neuron's output into the model's classification or regression output?</a:t>
            </a:r>
            <a:endParaRPr sz="3000"/>
          </a:p>
        </p:txBody>
      </p:sp>
      <p:sp>
        <p:nvSpPr>
          <p:cNvPr id="1909" name="Google Shape;1909;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2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Activation Functions</a:t>
            </a:r>
            <a:endParaRPr/>
          </a:p>
        </p:txBody>
      </p:sp>
      <p:sp>
        <p:nvSpPr>
          <p:cNvPr id="1915" name="Google Shape;1915;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9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Neural Network?</a:t>
            </a:r>
            <a:endParaRPr/>
          </a:p>
        </p:txBody>
      </p:sp>
      <p:sp>
        <p:nvSpPr>
          <p:cNvPr id="1191" name="Google Shape;1191;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21" name="Google Shape;1921;p127"/>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Activation Functions</a:t>
            </a:r>
            <a:endParaRPr sz="2400">
              <a:latin typeface="Roboto Medium"/>
              <a:ea typeface="Roboto Medium"/>
              <a:cs typeface="Roboto Medium"/>
              <a:sym typeface="Roboto Medium"/>
            </a:endParaRPr>
          </a:p>
        </p:txBody>
      </p:sp>
      <p:sp>
        <p:nvSpPr>
          <p:cNvPr id="1922" name="Google Shape;1922;p127"/>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Neural networks link neurons that process input together to produce a clear, quantitative output. </a:t>
            </a:r>
            <a:endParaRPr sz="1800">
              <a:latin typeface="Roboto"/>
              <a:ea typeface="Roboto"/>
              <a:cs typeface="Roboto"/>
              <a:sym typeface="Roboto"/>
            </a:endParaRPr>
          </a:p>
          <a:p>
            <a:pPr indent="0" lvl="0" marL="0" rtl="0" algn="l">
              <a:spcBef>
                <a:spcPts val="1000"/>
              </a:spcBef>
              <a:spcAft>
                <a:spcPts val="0"/>
              </a:spcAft>
              <a:buNone/>
            </a:pPr>
            <a:r>
              <a:rPr lang="en" sz="1800">
                <a:latin typeface="Roboto"/>
                <a:ea typeface="Roboto"/>
                <a:cs typeface="Roboto"/>
                <a:sym typeface="Roboto"/>
              </a:rPr>
              <a:t>An </a:t>
            </a:r>
            <a:r>
              <a:rPr b="1" lang="en" sz="1800">
                <a:highlight>
                  <a:srgbClr val="FFFF00"/>
                </a:highlight>
                <a:latin typeface="Roboto"/>
                <a:ea typeface="Roboto"/>
                <a:cs typeface="Roboto"/>
                <a:sym typeface="Roboto"/>
              </a:rPr>
              <a:t>activation function</a:t>
            </a:r>
            <a:r>
              <a:rPr lang="en" sz="1800">
                <a:latin typeface="Roboto"/>
                <a:ea typeface="Roboto"/>
                <a:cs typeface="Roboto"/>
                <a:sym typeface="Roboto"/>
              </a:rPr>
              <a:t> combines all these outputs into a single classifier or </a:t>
            </a:r>
            <a:r>
              <a:rPr lang="en" sz="1800">
                <a:latin typeface="Roboto"/>
                <a:ea typeface="Roboto"/>
                <a:cs typeface="Roboto"/>
                <a:sym typeface="Roboto"/>
              </a:rPr>
              <a:t>regression</a:t>
            </a:r>
            <a:r>
              <a:rPr lang="en" sz="1800">
                <a:latin typeface="Roboto"/>
                <a:ea typeface="Roboto"/>
                <a:cs typeface="Roboto"/>
                <a:sym typeface="Roboto"/>
              </a:rPr>
              <a:t> model.</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1923" name="Google Shape;1923;p127"/>
          <p:cNvSpPr/>
          <p:nvPr/>
        </p:nvSpPr>
        <p:spPr>
          <a:xfrm>
            <a:off x="1362450" y="2214652"/>
            <a:ext cx="7517100" cy="7332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When building a model, we apply the activation function to the end of each neuron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(each individual perceptron model).</a:t>
            </a:r>
            <a:endParaRPr>
              <a:solidFill>
                <a:schemeClr val="dk1"/>
              </a:solidFill>
              <a:latin typeface="Roboto"/>
              <a:ea typeface="Roboto"/>
              <a:cs typeface="Roboto"/>
              <a:sym typeface="Roboto"/>
            </a:endParaRPr>
          </a:p>
        </p:txBody>
      </p:sp>
      <p:sp>
        <p:nvSpPr>
          <p:cNvPr id="1924" name="Google Shape;1924;p127"/>
          <p:cNvSpPr/>
          <p:nvPr/>
        </p:nvSpPr>
        <p:spPr>
          <a:xfrm>
            <a:off x="1352550" y="3145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This mathematical function transforms each neuron’s output into a quantitative value. </a:t>
            </a:r>
            <a:endParaRPr>
              <a:solidFill>
                <a:schemeClr val="dk1"/>
              </a:solidFill>
              <a:latin typeface="Roboto"/>
              <a:ea typeface="Roboto"/>
              <a:cs typeface="Roboto"/>
              <a:sym typeface="Roboto"/>
            </a:endParaRPr>
          </a:p>
        </p:txBody>
      </p:sp>
      <p:sp>
        <p:nvSpPr>
          <p:cNvPr id="1925" name="Google Shape;1925;p127"/>
          <p:cNvSpPr/>
          <p:nvPr/>
        </p:nvSpPr>
        <p:spPr>
          <a:xfrm>
            <a:off x="1352550" y="3912050"/>
            <a:ext cx="7517100" cy="7332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quantitative output value becomes the input value for the next layer in the neural network model.</a:t>
            </a:r>
            <a:endParaRPr>
              <a:solidFill>
                <a:schemeClr val="dk1"/>
              </a:solidFill>
              <a:latin typeface="Roboto"/>
              <a:ea typeface="Roboto"/>
              <a:cs typeface="Roboto"/>
              <a:sym typeface="Roboto"/>
            </a:endParaRPr>
          </a:p>
        </p:txBody>
      </p:sp>
      <p:grpSp>
        <p:nvGrpSpPr>
          <p:cNvPr id="1926" name="Google Shape;1926;p127"/>
          <p:cNvGrpSpPr/>
          <p:nvPr/>
        </p:nvGrpSpPr>
        <p:grpSpPr>
          <a:xfrm>
            <a:off x="450683" y="2272400"/>
            <a:ext cx="743726" cy="530949"/>
            <a:chOff x="450683" y="1358000"/>
            <a:chExt cx="743726" cy="530949"/>
          </a:xfrm>
        </p:grpSpPr>
        <p:sp>
          <p:nvSpPr>
            <p:cNvPr id="1927" name="Google Shape;1927;p127"/>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28" name="Google Shape;1928;p127"/>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1929" name="Google Shape;1929;p127"/>
          <p:cNvSpPr/>
          <p:nvPr/>
        </p:nvSpPr>
        <p:spPr>
          <a:xfrm>
            <a:off x="450683" y="3185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30" name="Google Shape;1930;p127"/>
          <p:cNvSpPr/>
          <p:nvPr/>
        </p:nvSpPr>
        <p:spPr>
          <a:xfrm flipH="1" rot="10800000">
            <a:off x="450683" y="3464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31" name="Google Shape;1931;p127"/>
          <p:cNvSpPr/>
          <p:nvPr/>
        </p:nvSpPr>
        <p:spPr>
          <a:xfrm>
            <a:off x="450683" y="39780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32" name="Google Shape;1932;p127"/>
          <p:cNvSpPr/>
          <p:nvPr/>
        </p:nvSpPr>
        <p:spPr>
          <a:xfrm flipH="1" rot="10800000">
            <a:off x="450683" y="42566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38" name="Google Shape;1938;p128"/>
          <p:cNvSpPr/>
          <p:nvPr/>
        </p:nvSpPr>
        <p:spPr>
          <a:xfrm>
            <a:off x="5716600" y="704850"/>
            <a:ext cx="1485000" cy="4108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28"/>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Activation Function (Transformation After Summation)</a:t>
            </a:r>
            <a:endParaRPr sz="2400">
              <a:solidFill>
                <a:srgbClr val="000000"/>
              </a:solidFill>
              <a:latin typeface="Roboto Medium"/>
              <a:ea typeface="Roboto Medium"/>
              <a:cs typeface="Roboto Medium"/>
              <a:sym typeface="Roboto Medium"/>
            </a:endParaRPr>
          </a:p>
        </p:txBody>
      </p:sp>
      <p:cxnSp>
        <p:nvCxnSpPr>
          <p:cNvPr id="1940" name="Google Shape;1940;p128"/>
          <p:cNvCxnSpPr/>
          <p:nvPr/>
        </p:nvCxnSpPr>
        <p:spPr>
          <a:xfrm>
            <a:off x="4765778" y="2801096"/>
            <a:ext cx="2742900" cy="0"/>
          </a:xfrm>
          <a:prstGeom prst="straightConnector1">
            <a:avLst/>
          </a:prstGeom>
          <a:noFill/>
          <a:ln cap="flat" cmpd="sng" w="19050">
            <a:solidFill>
              <a:srgbClr val="000000"/>
            </a:solidFill>
            <a:prstDash val="solid"/>
            <a:round/>
            <a:headEnd len="med" w="med" type="none"/>
            <a:tailEnd len="med" w="med" type="stealth"/>
          </a:ln>
        </p:spPr>
      </p:cxnSp>
      <p:cxnSp>
        <p:nvCxnSpPr>
          <p:cNvPr id="1941" name="Google Shape;1941;p128"/>
          <p:cNvCxnSpPr/>
          <p:nvPr/>
        </p:nvCxnSpPr>
        <p:spPr>
          <a:xfrm>
            <a:off x="2929009" y="2806181"/>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942" name="Google Shape;1942;p128"/>
          <p:cNvCxnSpPr/>
          <p:nvPr/>
        </p:nvCxnSpPr>
        <p:spPr>
          <a:xfrm>
            <a:off x="3097010" y="917624"/>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943" name="Google Shape;1943;p128"/>
          <p:cNvCxnSpPr/>
          <p:nvPr/>
        </p:nvCxnSpPr>
        <p:spPr>
          <a:xfrm flipH="1" rot="10800000">
            <a:off x="3126822" y="3273895"/>
            <a:ext cx="1340400" cy="1325400"/>
          </a:xfrm>
          <a:prstGeom prst="straightConnector1">
            <a:avLst/>
          </a:prstGeom>
          <a:noFill/>
          <a:ln cap="flat" cmpd="sng" w="19050">
            <a:solidFill>
              <a:srgbClr val="000000"/>
            </a:solidFill>
            <a:prstDash val="solid"/>
            <a:round/>
            <a:headEnd len="med" w="med" type="none"/>
            <a:tailEnd len="med" w="med" type="stealth"/>
          </a:ln>
        </p:spPr>
      </p:cxnSp>
      <p:cxnSp>
        <p:nvCxnSpPr>
          <p:cNvPr id="1944" name="Google Shape;1944;p128"/>
          <p:cNvCxnSpPr/>
          <p:nvPr/>
        </p:nvCxnSpPr>
        <p:spPr>
          <a:xfrm>
            <a:off x="3139852" y="1894975"/>
            <a:ext cx="1123200" cy="615900"/>
          </a:xfrm>
          <a:prstGeom prst="straightConnector1">
            <a:avLst/>
          </a:prstGeom>
          <a:noFill/>
          <a:ln cap="flat" cmpd="sng" w="19050">
            <a:solidFill>
              <a:srgbClr val="000000"/>
            </a:solidFill>
            <a:prstDash val="solid"/>
            <a:round/>
            <a:headEnd len="med" w="med" type="none"/>
            <a:tailEnd len="med" w="med" type="stealth"/>
          </a:ln>
        </p:spPr>
      </p:cxnSp>
      <p:cxnSp>
        <p:nvCxnSpPr>
          <p:cNvPr id="1945" name="Google Shape;1945;p128"/>
          <p:cNvCxnSpPr/>
          <p:nvPr/>
        </p:nvCxnSpPr>
        <p:spPr>
          <a:xfrm flipH="1">
            <a:off x="3169660" y="3069255"/>
            <a:ext cx="1123200" cy="615900"/>
          </a:xfrm>
          <a:prstGeom prst="straightConnector1">
            <a:avLst/>
          </a:prstGeom>
          <a:noFill/>
          <a:ln cap="flat" cmpd="sng" w="19050">
            <a:solidFill>
              <a:srgbClr val="000000"/>
            </a:solidFill>
            <a:prstDash val="solid"/>
            <a:round/>
            <a:headEnd len="med" w="med" type="stealth"/>
            <a:tailEnd len="med" w="med" type="none"/>
          </a:ln>
        </p:spPr>
      </p:cxnSp>
      <p:cxnSp>
        <p:nvCxnSpPr>
          <p:cNvPr id="1946" name="Google Shape;1946;p128"/>
          <p:cNvCxnSpPr/>
          <p:nvPr/>
        </p:nvCxnSpPr>
        <p:spPr>
          <a:xfrm>
            <a:off x="1290594" y="1103228"/>
            <a:ext cx="0" cy="3395700"/>
          </a:xfrm>
          <a:prstGeom prst="straightConnector1">
            <a:avLst/>
          </a:prstGeom>
          <a:noFill/>
          <a:ln cap="flat" cmpd="sng" w="19050">
            <a:solidFill>
              <a:srgbClr val="000000"/>
            </a:solidFill>
            <a:prstDash val="solid"/>
            <a:round/>
            <a:headEnd len="med" w="med" type="none"/>
            <a:tailEnd len="med" w="med" type="none"/>
          </a:ln>
        </p:spPr>
      </p:cxnSp>
      <p:cxnSp>
        <p:nvCxnSpPr>
          <p:cNvPr id="1947" name="Google Shape;1947;p128"/>
          <p:cNvCxnSpPr/>
          <p:nvPr/>
        </p:nvCxnSpPr>
        <p:spPr>
          <a:xfrm>
            <a:off x="1283022" y="1120334"/>
            <a:ext cx="1362600" cy="1500"/>
          </a:xfrm>
          <a:prstGeom prst="straightConnector1">
            <a:avLst/>
          </a:prstGeom>
          <a:noFill/>
          <a:ln cap="flat" cmpd="sng" w="19050">
            <a:solidFill>
              <a:srgbClr val="000000"/>
            </a:solidFill>
            <a:prstDash val="solid"/>
            <a:round/>
            <a:headEnd len="med" w="med" type="none"/>
            <a:tailEnd len="med" w="med" type="stealth"/>
          </a:ln>
        </p:spPr>
      </p:cxnSp>
      <p:cxnSp>
        <p:nvCxnSpPr>
          <p:cNvPr id="1948" name="Google Shape;1948;p128"/>
          <p:cNvCxnSpPr/>
          <p:nvPr/>
        </p:nvCxnSpPr>
        <p:spPr>
          <a:xfrm>
            <a:off x="1290594" y="1959410"/>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949" name="Google Shape;1949;p128"/>
          <p:cNvCxnSpPr/>
          <p:nvPr/>
        </p:nvCxnSpPr>
        <p:spPr>
          <a:xfrm>
            <a:off x="1290594" y="2809693"/>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950" name="Google Shape;1950;p128"/>
          <p:cNvCxnSpPr/>
          <p:nvPr/>
        </p:nvCxnSpPr>
        <p:spPr>
          <a:xfrm>
            <a:off x="1290594" y="3629969"/>
            <a:ext cx="1355100" cy="0"/>
          </a:xfrm>
          <a:prstGeom prst="straightConnector1">
            <a:avLst/>
          </a:prstGeom>
          <a:noFill/>
          <a:ln cap="flat" cmpd="sng" w="19050">
            <a:solidFill>
              <a:srgbClr val="000000"/>
            </a:solidFill>
            <a:prstDash val="solid"/>
            <a:round/>
            <a:headEnd len="med" w="med" type="none"/>
            <a:tailEnd len="med" w="med" type="stealth"/>
          </a:ln>
        </p:spPr>
      </p:cxnSp>
      <p:cxnSp>
        <p:nvCxnSpPr>
          <p:cNvPr id="1951" name="Google Shape;1951;p128"/>
          <p:cNvCxnSpPr/>
          <p:nvPr/>
        </p:nvCxnSpPr>
        <p:spPr>
          <a:xfrm flipH="1" rot="10800000">
            <a:off x="1283022" y="4486206"/>
            <a:ext cx="1362600" cy="1800"/>
          </a:xfrm>
          <a:prstGeom prst="straightConnector1">
            <a:avLst/>
          </a:prstGeom>
          <a:noFill/>
          <a:ln cap="flat" cmpd="sng" w="19050">
            <a:solidFill>
              <a:srgbClr val="000000"/>
            </a:solidFill>
            <a:prstDash val="solid"/>
            <a:round/>
            <a:headEnd len="med" w="med" type="none"/>
            <a:tailEnd len="med" w="med" type="stealth"/>
          </a:ln>
        </p:spPr>
      </p:cxnSp>
      <p:sp>
        <p:nvSpPr>
          <p:cNvPr id="1952" name="Google Shape;1952;p128"/>
          <p:cNvSpPr txBox="1"/>
          <p:nvPr/>
        </p:nvSpPr>
        <p:spPr>
          <a:xfrm>
            <a:off x="1548937" y="892407"/>
            <a:ext cx="7098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0</a:t>
            </a:r>
            <a:r>
              <a:rPr i="1" lang="en" sz="2200">
                <a:solidFill>
                  <a:srgbClr val="000000"/>
                </a:solidFill>
                <a:latin typeface="EB Garamond"/>
                <a:ea typeface="EB Garamond"/>
                <a:cs typeface="EB Garamond"/>
                <a:sym typeface="EB Garamond"/>
              </a:rPr>
              <a:t>=1</a:t>
            </a:r>
            <a:endParaRPr baseline="-25000" i="1" sz="2200">
              <a:latin typeface="EB Garamond"/>
              <a:ea typeface="EB Garamond"/>
              <a:cs typeface="EB Garamond"/>
              <a:sym typeface="EB Garamond"/>
            </a:endParaRPr>
          </a:p>
        </p:txBody>
      </p:sp>
      <p:sp>
        <p:nvSpPr>
          <p:cNvPr id="1953" name="Google Shape;1953;p128"/>
          <p:cNvSpPr txBox="1"/>
          <p:nvPr/>
        </p:nvSpPr>
        <p:spPr>
          <a:xfrm>
            <a:off x="1548937" y="1703181"/>
            <a:ext cx="3969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1</a:t>
            </a:r>
            <a:endParaRPr baseline="-25000" i="1" sz="2200">
              <a:latin typeface="EB Garamond"/>
              <a:ea typeface="EB Garamond"/>
              <a:cs typeface="EB Garamond"/>
              <a:sym typeface="EB Garamond"/>
            </a:endParaRPr>
          </a:p>
        </p:txBody>
      </p:sp>
      <p:sp>
        <p:nvSpPr>
          <p:cNvPr id="1954" name="Google Shape;1954;p128"/>
          <p:cNvSpPr txBox="1"/>
          <p:nvPr/>
        </p:nvSpPr>
        <p:spPr>
          <a:xfrm>
            <a:off x="1529522" y="2545601"/>
            <a:ext cx="5631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2</a:t>
            </a:r>
            <a:endParaRPr baseline="-25000" i="1" sz="2200">
              <a:latin typeface="EB Garamond"/>
              <a:ea typeface="EB Garamond"/>
              <a:cs typeface="EB Garamond"/>
              <a:sym typeface="EB Garamond"/>
            </a:endParaRPr>
          </a:p>
        </p:txBody>
      </p:sp>
      <p:sp>
        <p:nvSpPr>
          <p:cNvPr id="1955" name="Google Shape;1955;p128"/>
          <p:cNvSpPr txBox="1"/>
          <p:nvPr/>
        </p:nvSpPr>
        <p:spPr>
          <a:xfrm>
            <a:off x="1529522" y="3340196"/>
            <a:ext cx="4908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 . .</a:t>
            </a:r>
            <a:endParaRPr baseline="-25000" i="1" sz="2200">
              <a:latin typeface="EB Garamond"/>
              <a:ea typeface="EB Garamond"/>
              <a:cs typeface="EB Garamond"/>
              <a:sym typeface="EB Garamond"/>
            </a:endParaRPr>
          </a:p>
        </p:txBody>
      </p:sp>
      <p:sp>
        <p:nvSpPr>
          <p:cNvPr id="1956" name="Google Shape;1956;p128"/>
          <p:cNvSpPr txBox="1"/>
          <p:nvPr/>
        </p:nvSpPr>
        <p:spPr>
          <a:xfrm>
            <a:off x="1557090" y="4253953"/>
            <a:ext cx="3969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EB Garamond"/>
                <a:ea typeface="EB Garamond"/>
                <a:cs typeface="EB Garamond"/>
                <a:sym typeface="EB Garamond"/>
              </a:rPr>
              <a:t>x</a:t>
            </a:r>
            <a:r>
              <a:rPr baseline="-25000" i="1" lang="en" sz="2200">
                <a:latin typeface="EB Garamond"/>
                <a:ea typeface="EB Garamond"/>
                <a:cs typeface="EB Garamond"/>
                <a:sym typeface="EB Garamond"/>
              </a:rPr>
              <a:t>n</a:t>
            </a:r>
            <a:endParaRPr baseline="-25000" i="1" sz="2200">
              <a:latin typeface="EB Garamond"/>
              <a:ea typeface="EB Garamond"/>
              <a:cs typeface="EB Garamond"/>
              <a:sym typeface="EB Garamond"/>
            </a:endParaRPr>
          </a:p>
        </p:txBody>
      </p:sp>
      <p:sp>
        <p:nvSpPr>
          <p:cNvPr id="1957" name="Google Shape;1957;p128"/>
          <p:cNvSpPr/>
          <p:nvPr/>
        </p:nvSpPr>
        <p:spPr>
          <a:xfrm>
            <a:off x="2794790" y="159763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28"/>
          <p:cNvSpPr/>
          <p:nvPr/>
        </p:nvSpPr>
        <p:spPr>
          <a:xfrm>
            <a:off x="2863259" y="166609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aseline="-25000" i="1" sz="2400">
              <a:solidFill>
                <a:srgbClr val="000000"/>
              </a:solidFill>
              <a:latin typeface="EB Garamond"/>
              <a:ea typeface="EB Garamond"/>
              <a:cs typeface="EB Garamond"/>
              <a:sym typeface="EB Garamond"/>
            </a:endParaRPr>
          </a:p>
        </p:txBody>
      </p:sp>
      <p:sp>
        <p:nvSpPr>
          <p:cNvPr id="1959" name="Google Shape;1959;p128"/>
          <p:cNvSpPr/>
          <p:nvPr/>
        </p:nvSpPr>
        <p:spPr>
          <a:xfrm>
            <a:off x="2794790" y="2442984"/>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28"/>
          <p:cNvSpPr/>
          <p:nvPr/>
        </p:nvSpPr>
        <p:spPr>
          <a:xfrm>
            <a:off x="2863259" y="2511453"/>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961" name="Google Shape;1961;p128"/>
          <p:cNvSpPr/>
          <p:nvPr/>
        </p:nvSpPr>
        <p:spPr>
          <a:xfrm>
            <a:off x="2794790" y="411358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28"/>
          <p:cNvSpPr/>
          <p:nvPr/>
        </p:nvSpPr>
        <p:spPr>
          <a:xfrm>
            <a:off x="2863259" y="418205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963" name="Google Shape;1963;p128"/>
          <p:cNvSpPr/>
          <p:nvPr/>
        </p:nvSpPr>
        <p:spPr>
          <a:xfrm>
            <a:off x="2794790" y="7683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28"/>
          <p:cNvSpPr/>
          <p:nvPr/>
        </p:nvSpPr>
        <p:spPr>
          <a:xfrm>
            <a:off x="2863259" y="836795"/>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965" name="Google Shape;1965;p128"/>
          <p:cNvSpPr/>
          <p:nvPr/>
        </p:nvSpPr>
        <p:spPr>
          <a:xfrm>
            <a:off x="2794790" y="3276926"/>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28"/>
          <p:cNvSpPr/>
          <p:nvPr/>
        </p:nvSpPr>
        <p:spPr>
          <a:xfrm>
            <a:off x="2863259" y="3345394"/>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grpSp>
        <p:nvGrpSpPr>
          <p:cNvPr id="1967" name="Google Shape;1967;p128"/>
          <p:cNvGrpSpPr/>
          <p:nvPr/>
        </p:nvGrpSpPr>
        <p:grpSpPr>
          <a:xfrm>
            <a:off x="2929009" y="791926"/>
            <a:ext cx="786600" cy="3868459"/>
            <a:chOff x="2929009" y="791926"/>
            <a:chExt cx="786600" cy="3868459"/>
          </a:xfrm>
        </p:grpSpPr>
        <p:sp>
          <p:nvSpPr>
            <p:cNvPr id="1968" name="Google Shape;1968;p128"/>
            <p:cNvSpPr txBox="1"/>
            <p:nvPr/>
          </p:nvSpPr>
          <p:spPr>
            <a:xfrm>
              <a:off x="2929009" y="1621230"/>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969" name="Google Shape;1969;p128"/>
            <p:cNvSpPr txBox="1"/>
            <p:nvPr/>
          </p:nvSpPr>
          <p:spPr>
            <a:xfrm>
              <a:off x="2929009" y="2466583"/>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2</a:t>
              </a:r>
              <a:endParaRPr i="1" sz="2200">
                <a:solidFill>
                  <a:srgbClr val="000000"/>
                </a:solidFill>
                <a:latin typeface="EB Garamond"/>
                <a:ea typeface="EB Garamond"/>
                <a:cs typeface="EB Garamond"/>
                <a:sym typeface="EB Garamond"/>
              </a:endParaRPr>
            </a:p>
          </p:txBody>
        </p:sp>
        <p:sp>
          <p:nvSpPr>
            <p:cNvPr id="1970" name="Google Shape;1970;p128"/>
            <p:cNvSpPr txBox="1"/>
            <p:nvPr/>
          </p:nvSpPr>
          <p:spPr>
            <a:xfrm>
              <a:off x="2929009" y="413718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n</a:t>
              </a:r>
              <a:endParaRPr i="1" sz="2200">
                <a:solidFill>
                  <a:srgbClr val="000000"/>
                </a:solidFill>
                <a:latin typeface="EB Garamond"/>
                <a:ea typeface="EB Garamond"/>
                <a:cs typeface="EB Garamond"/>
                <a:sym typeface="EB Garamond"/>
              </a:endParaRPr>
            </a:p>
          </p:txBody>
        </p:sp>
        <p:sp>
          <p:nvSpPr>
            <p:cNvPr id="1971" name="Google Shape;1971;p128"/>
            <p:cNvSpPr txBox="1"/>
            <p:nvPr/>
          </p:nvSpPr>
          <p:spPr>
            <a:xfrm>
              <a:off x="2929009" y="791926"/>
              <a:ext cx="78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1</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972" name="Google Shape;1972;p128"/>
            <p:cNvSpPr txBox="1"/>
            <p:nvPr/>
          </p:nvSpPr>
          <p:spPr>
            <a:xfrm>
              <a:off x="2929009" y="3300525"/>
              <a:ext cx="78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200">
                  <a:solidFill>
                    <a:srgbClr val="000000"/>
                  </a:solidFill>
                  <a:latin typeface="EB Garamond"/>
                  <a:ea typeface="EB Garamond"/>
                  <a:cs typeface="EB Garamond"/>
                  <a:sym typeface="EB Garamond"/>
                </a:rPr>
                <a:t>w</a:t>
              </a:r>
              <a:r>
                <a:rPr baseline="-25000" i="1" lang="en" sz="2200">
                  <a:solidFill>
                    <a:srgbClr val="000000"/>
                  </a:solidFill>
                  <a:latin typeface="EB Garamond"/>
                  <a:ea typeface="EB Garamond"/>
                  <a:cs typeface="EB Garamond"/>
                  <a:sym typeface="EB Garamond"/>
                </a:rPr>
                <a:t>...</a:t>
              </a:r>
              <a:endParaRPr i="1" sz="2200">
                <a:solidFill>
                  <a:srgbClr val="000000"/>
                </a:solidFill>
                <a:latin typeface="EB Garamond"/>
                <a:ea typeface="EB Garamond"/>
                <a:cs typeface="EB Garamond"/>
                <a:sym typeface="EB Garamond"/>
              </a:endParaRPr>
            </a:p>
          </p:txBody>
        </p:sp>
      </p:grpSp>
      <p:sp>
        <p:nvSpPr>
          <p:cNvPr id="1973" name="Google Shape;1973;p128"/>
          <p:cNvSpPr/>
          <p:nvPr/>
        </p:nvSpPr>
        <p:spPr>
          <a:xfrm>
            <a:off x="4481354" y="2397920"/>
            <a:ext cx="699900" cy="6999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28"/>
          <p:cNvSpPr/>
          <p:nvPr/>
        </p:nvSpPr>
        <p:spPr>
          <a:xfrm>
            <a:off x="4549823" y="2466389"/>
            <a:ext cx="563100" cy="563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2400">
              <a:solidFill>
                <a:srgbClr val="000000"/>
              </a:solidFill>
              <a:latin typeface="EB Garamond"/>
              <a:ea typeface="EB Garamond"/>
              <a:cs typeface="EB Garamond"/>
              <a:sym typeface="EB Garamond"/>
            </a:endParaRPr>
          </a:p>
        </p:txBody>
      </p:sp>
      <p:sp>
        <p:nvSpPr>
          <p:cNvPr id="1975" name="Google Shape;1975;p128"/>
          <p:cNvSpPr/>
          <p:nvPr/>
        </p:nvSpPr>
        <p:spPr>
          <a:xfrm>
            <a:off x="5830342" y="2469690"/>
            <a:ext cx="1281600" cy="637500"/>
          </a:xfrm>
          <a:prstGeom prst="rec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i  </a:t>
            </a:r>
            <a:r>
              <a:rPr lang="en" sz="2400">
                <a:solidFill>
                  <a:srgbClr val="000000"/>
                </a:solidFill>
                <a:latin typeface="Roboto Light"/>
                <a:ea typeface="Roboto Light"/>
                <a:cs typeface="Roboto Light"/>
                <a:sym typeface="Roboto Light"/>
              </a:rPr>
              <a:t>x </a:t>
            </a:r>
            <a:r>
              <a:rPr i="1" lang="en" sz="2400">
                <a:solidFill>
                  <a:srgbClr val="000000"/>
                </a:solidFill>
                <a:latin typeface="EB Garamond"/>
                <a:ea typeface="EB Garamond"/>
                <a:cs typeface="EB Garamond"/>
                <a:sym typeface="EB Garamond"/>
              </a:rPr>
              <a:t>x</a:t>
            </a:r>
            <a:r>
              <a:rPr baseline="-25000" i="1" lang="en" sz="2400">
                <a:solidFill>
                  <a:srgbClr val="000000"/>
                </a:solidFill>
                <a:latin typeface="EB Garamond"/>
                <a:ea typeface="EB Garamond"/>
                <a:cs typeface="EB Garamond"/>
                <a:sym typeface="EB Garamond"/>
              </a:rPr>
              <a:t>i </a:t>
            </a:r>
            <a:endParaRPr sz="2400">
              <a:solidFill>
                <a:srgbClr val="000000"/>
              </a:solidFill>
              <a:latin typeface="Roboto Light"/>
              <a:ea typeface="Roboto Light"/>
              <a:cs typeface="Roboto Light"/>
              <a:sym typeface="Roboto Light"/>
            </a:endParaRPr>
          </a:p>
        </p:txBody>
      </p:sp>
      <p:sp>
        <p:nvSpPr>
          <p:cNvPr id="1976" name="Google Shape;1976;p128"/>
          <p:cNvSpPr txBox="1"/>
          <p:nvPr/>
        </p:nvSpPr>
        <p:spPr>
          <a:xfrm>
            <a:off x="381000" y="2558220"/>
            <a:ext cx="8163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latin typeface="Roboto"/>
                <a:ea typeface="Roboto"/>
                <a:cs typeface="Roboto"/>
                <a:sym typeface="Roboto"/>
              </a:rPr>
              <a:t>Input values</a:t>
            </a:r>
            <a:endParaRPr b="1" sz="1600">
              <a:latin typeface="Roboto"/>
              <a:ea typeface="Roboto"/>
              <a:cs typeface="Roboto"/>
              <a:sym typeface="Roboto"/>
            </a:endParaRPr>
          </a:p>
        </p:txBody>
      </p:sp>
      <p:sp>
        <p:nvSpPr>
          <p:cNvPr id="1977" name="Google Shape;1977;p128"/>
          <p:cNvSpPr txBox="1"/>
          <p:nvPr/>
        </p:nvSpPr>
        <p:spPr>
          <a:xfrm>
            <a:off x="4505644" y="719725"/>
            <a:ext cx="744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bias</a:t>
            </a:r>
            <a:endParaRPr b="1" sz="16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w</a:t>
            </a:r>
            <a:r>
              <a:rPr baseline="-25000" i="1" lang="en" sz="2400">
                <a:solidFill>
                  <a:srgbClr val="000000"/>
                </a:solidFill>
                <a:latin typeface="EB Garamond"/>
                <a:ea typeface="EB Garamond"/>
                <a:cs typeface="EB Garamond"/>
                <a:sym typeface="EB Garamond"/>
              </a:rPr>
              <a:t>0</a:t>
            </a:r>
            <a:endParaRPr baseline="-25000" i="1" sz="2400" strike="sngStrike">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1978" name="Google Shape;1978;p128"/>
          <p:cNvCxnSpPr/>
          <p:nvPr/>
        </p:nvCxnSpPr>
        <p:spPr>
          <a:xfrm>
            <a:off x="4729127" y="1529356"/>
            <a:ext cx="0" cy="752400"/>
          </a:xfrm>
          <a:prstGeom prst="straightConnector1">
            <a:avLst/>
          </a:prstGeom>
          <a:noFill/>
          <a:ln cap="flat" cmpd="sng" w="19050">
            <a:solidFill>
              <a:srgbClr val="000000"/>
            </a:solidFill>
            <a:prstDash val="solid"/>
            <a:round/>
            <a:headEnd len="med" w="med" type="none"/>
            <a:tailEnd len="med" w="med" type="stealth"/>
          </a:ln>
        </p:spPr>
      </p:cxnSp>
      <p:sp>
        <p:nvSpPr>
          <p:cNvPr id="1979" name="Google Shape;1979;p128"/>
          <p:cNvSpPr txBox="1"/>
          <p:nvPr/>
        </p:nvSpPr>
        <p:spPr>
          <a:xfrm>
            <a:off x="4529887" y="3148436"/>
            <a:ext cx="135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0000"/>
                </a:solidFill>
                <a:latin typeface="Roboto"/>
                <a:ea typeface="Roboto"/>
                <a:cs typeface="Roboto"/>
                <a:sym typeface="Roboto"/>
              </a:rPr>
              <a:t>Summation</a:t>
            </a:r>
            <a:endParaRPr>
              <a:latin typeface="Roboto"/>
              <a:ea typeface="Roboto"/>
              <a:cs typeface="Roboto"/>
              <a:sym typeface="Roboto"/>
            </a:endParaRPr>
          </a:p>
        </p:txBody>
      </p:sp>
      <p:sp>
        <p:nvSpPr>
          <p:cNvPr id="1980" name="Google Shape;1980;p128"/>
          <p:cNvSpPr txBox="1"/>
          <p:nvPr/>
        </p:nvSpPr>
        <p:spPr>
          <a:xfrm>
            <a:off x="7508666" y="2558220"/>
            <a:ext cx="8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Output</a:t>
            </a:r>
            <a:endParaRPr b="1" sz="16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i="1" lang="en" sz="2400">
                <a:solidFill>
                  <a:srgbClr val="000000"/>
                </a:solidFill>
                <a:latin typeface="EB Garamond"/>
                <a:ea typeface="EB Garamond"/>
                <a:cs typeface="EB Garamond"/>
                <a:sym typeface="EB Garamond"/>
              </a:rPr>
              <a:t>y</a:t>
            </a:r>
            <a:endParaRPr baseline="-25000" i="1" sz="2400">
              <a:solidFill>
                <a:srgbClr val="000000"/>
              </a:solidFill>
              <a:latin typeface="EB Garamond"/>
              <a:ea typeface="EB Garamond"/>
              <a:cs typeface="EB Garamond"/>
              <a:sym typeface="EB Garamond"/>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p:txBody>
      </p:sp>
      <p:sp>
        <p:nvSpPr>
          <p:cNvPr id="1981" name="Google Shape;1981;p128"/>
          <p:cNvSpPr txBox="1"/>
          <p:nvPr/>
        </p:nvSpPr>
        <p:spPr>
          <a:xfrm>
            <a:off x="5802644" y="1820275"/>
            <a:ext cx="134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00"/>
                </a:solidFill>
                <a:latin typeface="Roboto"/>
                <a:ea typeface="Roboto"/>
                <a:cs typeface="Roboto"/>
                <a:sym typeface="Roboto"/>
              </a:rPr>
              <a:t>Activation Function</a:t>
            </a:r>
            <a:endParaRPr>
              <a:latin typeface="Roboto"/>
              <a:ea typeface="Roboto"/>
              <a:cs typeface="Roboto"/>
              <a:sym typeface="Roboto"/>
            </a:endParaRPr>
          </a:p>
        </p:txBody>
      </p:sp>
      <p:sp>
        <p:nvSpPr>
          <p:cNvPr id="1982" name="Google Shape;1982;p128"/>
          <p:cNvSpPr txBox="1"/>
          <p:nvPr/>
        </p:nvSpPr>
        <p:spPr>
          <a:xfrm>
            <a:off x="4596524" y="2345632"/>
            <a:ext cx="78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i="1" lang="en" sz="3600">
                <a:solidFill>
                  <a:srgbClr val="000000"/>
                </a:solidFill>
                <a:latin typeface="EB Garamond"/>
                <a:ea typeface="EB Garamond"/>
                <a:cs typeface="EB Garamond"/>
                <a:sym typeface="EB Garamond"/>
              </a:rPr>
              <a:t>Σ</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129"/>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lt1"/>
                </a:solidFill>
              </a:rPr>
              <a:t>A wide variety of activation functions exist, </a:t>
            </a:r>
            <a:br>
              <a:rPr lang="en" sz="3000">
                <a:solidFill>
                  <a:schemeClr val="lt1"/>
                </a:solidFill>
              </a:rPr>
            </a:br>
            <a:r>
              <a:rPr lang="en" sz="3000">
                <a:solidFill>
                  <a:schemeClr val="lt1"/>
                </a:solidFill>
              </a:rPr>
              <a:t>and each has a specific purpose. </a:t>
            </a:r>
            <a:endParaRPr sz="3000">
              <a:solidFill>
                <a:schemeClr val="lt1"/>
              </a:solidFill>
            </a:endParaRPr>
          </a:p>
          <a:p>
            <a:pPr indent="0" lvl="0" marL="0" rtl="0" algn="l">
              <a:spcBef>
                <a:spcPts val="1000"/>
              </a:spcBef>
              <a:spcAft>
                <a:spcPts val="0"/>
              </a:spcAft>
              <a:buNone/>
            </a:pPr>
            <a:r>
              <a:rPr lang="en" sz="3000">
                <a:solidFill>
                  <a:schemeClr val="lt1"/>
                </a:solidFill>
              </a:rPr>
              <a:t>However, most neural networks will use </a:t>
            </a:r>
            <a:br>
              <a:rPr lang="en" sz="3000">
                <a:solidFill>
                  <a:schemeClr val="lt1"/>
                </a:solidFill>
              </a:rPr>
            </a:br>
            <a:r>
              <a:rPr lang="en" sz="3000">
                <a:solidFill>
                  <a:schemeClr val="lt1"/>
                </a:solidFill>
              </a:rPr>
              <a:t>one of the following activation functions.</a:t>
            </a:r>
            <a:endParaRPr/>
          </a:p>
        </p:txBody>
      </p:sp>
      <p:sp>
        <p:nvSpPr>
          <p:cNvPr id="1988" name="Google Shape;1988;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992" name="Shape 1992"/>
        <p:cNvGrpSpPr/>
        <p:nvPr/>
      </p:nvGrpSpPr>
      <p:grpSpPr>
        <a:xfrm>
          <a:off x="0" y="0"/>
          <a:ext cx="0" cy="0"/>
          <a:chOff x="0" y="0"/>
          <a:chExt cx="0" cy="0"/>
        </a:xfrm>
      </p:grpSpPr>
      <p:sp>
        <p:nvSpPr>
          <p:cNvPr id="1993" name="Google Shape;1993;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94" name="Google Shape;1994;p130"/>
          <p:cNvSpPr/>
          <p:nvPr/>
        </p:nvSpPr>
        <p:spPr>
          <a:xfrm>
            <a:off x="3870050" y="845650"/>
            <a:ext cx="5000400" cy="3890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0"/>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Linear Function </a:t>
            </a:r>
            <a:endParaRPr sz="2400">
              <a:latin typeface="Roboto Medium"/>
              <a:ea typeface="Roboto Medium"/>
              <a:cs typeface="Roboto Medium"/>
              <a:sym typeface="Roboto Medium"/>
            </a:endParaRPr>
          </a:p>
        </p:txBody>
      </p:sp>
      <p:sp>
        <p:nvSpPr>
          <p:cNvPr id="1996" name="Google Shape;1996;p130"/>
          <p:cNvSpPr txBox="1"/>
          <p:nvPr/>
        </p:nvSpPr>
        <p:spPr>
          <a:xfrm>
            <a:off x="0" y="675975"/>
            <a:ext cx="4075500" cy="27927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a:t>
            </a:r>
            <a:r>
              <a:rPr b="1" lang="en" sz="1800">
                <a:highlight>
                  <a:srgbClr val="FFFF00"/>
                </a:highlight>
                <a:latin typeface="Roboto"/>
                <a:ea typeface="Roboto"/>
                <a:cs typeface="Roboto"/>
                <a:sym typeface="Roboto"/>
              </a:rPr>
              <a:t>linear function</a:t>
            </a:r>
            <a:r>
              <a:rPr lang="en" sz="1800">
                <a:latin typeface="Roboto"/>
                <a:ea typeface="Roboto"/>
                <a:cs typeface="Roboto"/>
                <a:sym typeface="Roboto"/>
              </a:rPr>
              <a:t> transforms the output into the coefficients of a linear model (the equation of a line).</a:t>
            </a:r>
            <a:endParaRPr sz="1800">
              <a:latin typeface="Roboto"/>
              <a:ea typeface="Roboto"/>
              <a:cs typeface="Roboto"/>
              <a:sym typeface="Roboto"/>
            </a:endParaRPr>
          </a:p>
        </p:txBody>
      </p:sp>
      <p:grpSp>
        <p:nvGrpSpPr>
          <p:cNvPr id="1997" name="Google Shape;1997;p130"/>
          <p:cNvGrpSpPr/>
          <p:nvPr/>
        </p:nvGrpSpPr>
        <p:grpSpPr>
          <a:xfrm>
            <a:off x="4027666" y="943521"/>
            <a:ext cx="4794184" cy="3777288"/>
            <a:chOff x="1346200" y="149913"/>
            <a:chExt cx="6451600" cy="5083148"/>
          </a:xfrm>
        </p:grpSpPr>
        <p:pic>
          <p:nvPicPr>
            <p:cNvPr id="1998" name="Google Shape;1998;p130"/>
            <p:cNvPicPr preferRelativeResize="0"/>
            <p:nvPr/>
          </p:nvPicPr>
          <p:blipFill>
            <a:blip r:embed="rId3">
              <a:alphaModFix/>
            </a:blip>
            <a:stretch>
              <a:fillRect/>
            </a:stretch>
          </p:blipFill>
          <p:spPr>
            <a:xfrm>
              <a:off x="1346200" y="152400"/>
              <a:ext cx="6451600" cy="4838700"/>
            </a:xfrm>
            <a:prstGeom prst="rect">
              <a:avLst/>
            </a:prstGeom>
            <a:noFill/>
            <a:ln>
              <a:noFill/>
            </a:ln>
          </p:spPr>
        </p:pic>
        <p:sp>
          <p:nvSpPr>
            <p:cNvPr id="1999" name="Google Shape;1999;p130"/>
            <p:cNvSpPr/>
            <p:nvPr/>
          </p:nvSpPr>
          <p:spPr>
            <a:xfrm>
              <a:off x="2310850" y="832400"/>
              <a:ext cx="4659000" cy="350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30"/>
            <p:cNvSpPr/>
            <p:nvPr/>
          </p:nvSpPr>
          <p:spPr>
            <a:xfrm>
              <a:off x="2876575" y="247610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30"/>
            <p:cNvSpPr/>
            <p:nvPr/>
          </p:nvSpPr>
          <p:spPr>
            <a:xfrm>
              <a:off x="3295675" y="258170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0"/>
            <p:cNvSpPr/>
            <p:nvPr/>
          </p:nvSpPr>
          <p:spPr>
            <a:xfrm>
              <a:off x="3324250" y="2610275"/>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0"/>
            <p:cNvSpPr/>
            <p:nvPr/>
          </p:nvSpPr>
          <p:spPr>
            <a:xfrm>
              <a:off x="3648100" y="263885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0"/>
            <p:cNvSpPr/>
            <p:nvPr/>
          </p:nvSpPr>
          <p:spPr>
            <a:xfrm>
              <a:off x="3838600" y="298650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0"/>
            <p:cNvSpPr/>
            <p:nvPr/>
          </p:nvSpPr>
          <p:spPr>
            <a:xfrm>
              <a:off x="4281400" y="288090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0"/>
            <p:cNvSpPr/>
            <p:nvPr/>
          </p:nvSpPr>
          <p:spPr>
            <a:xfrm>
              <a:off x="4214850" y="301115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0"/>
            <p:cNvSpPr/>
            <p:nvPr/>
          </p:nvSpPr>
          <p:spPr>
            <a:xfrm>
              <a:off x="3347950" y="301115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0"/>
            <p:cNvSpPr/>
            <p:nvPr/>
          </p:nvSpPr>
          <p:spPr>
            <a:xfrm>
              <a:off x="3248050" y="303330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0"/>
            <p:cNvSpPr/>
            <p:nvPr/>
          </p:nvSpPr>
          <p:spPr>
            <a:xfrm>
              <a:off x="3648100" y="309210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0"/>
            <p:cNvSpPr/>
            <p:nvPr/>
          </p:nvSpPr>
          <p:spPr>
            <a:xfrm>
              <a:off x="3648100" y="319770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0"/>
            <p:cNvSpPr/>
            <p:nvPr/>
          </p:nvSpPr>
          <p:spPr>
            <a:xfrm>
              <a:off x="3524275" y="3249275"/>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0"/>
            <p:cNvSpPr/>
            <p:nvPr/>
          </p:nvSpPr>
          <p:spPr>
            <a:xfrm>
              <a:off x="4662400" y="3523825"/>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0"/>
            <p:cNvSpPr/>
            <p:nvPr/>
          </p:nvSpPr>
          <p:spPr>
            <a:xfrm>
              <a:off x="3938500" y="3481775"/>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0"/>
            <p:cNvSpPr/>
            <p:nvPr/>
          </p:nvSpPr>
          <p:spPr>
            <a:xfrm>
              <a:off x="3347950" y="3652425"/>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0"/>
            <p:cNvSpPr/>
            <p:nvPr/>
          </p:nvSpPr>
          <p:spPr>
            <a:xfrm>
              <a:off x="3062200" y="3414225"/>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0"/>
            <p:cNvSpPr/>
            <p:nvPr/>
          </p:nvSpPr>
          <p:spPr>
            <a:xfrm>
              <a:off x="2962300" y="288090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0"/>
            <p:cNvSpPr/>
            <p:nvPr/>
          </p:nvSpPr>
          <p:spPr>
            <a:xfrm>
              <a:off x="2733575" y="305710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30"/>
            <p:cNvSpPr/>
            <p:nvPr/>
          </p:nvSpPr>
          <p:spPr>
            <a:xfrm>
              <a:off x="2609750" y="3376175"/>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30"/>
            <p:cNvSpPr/>
            <p:nvPr/>
          </p:nvSpPr>
          <p:spPr>
            <a:xfrm>
              <a:off x="4076625" y="4081050"/>
              <a:ext cx="99900" cy="105600"/>
            </a:xfrm>
            <a:prstGeom prst="rect">
              <a:avLst/>
            </a:prstGeom>
            <a:solidFill>
              <a:srgbClr val="E5147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0"/>
            <p:cNvSpPr/>
            <p:nvPr/>
          </p:nvSpPr>
          <p:spPr>
            <a:xfrm>
              <a:off x="4614850" y="1414475"/>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0"/>
            <p:cNvSpPr/>
            <p:nvPr/>
          </p:nvSpPr>
          <p:spPr>
            <a:xfrm>
              <a:off x="4714750" y="1909775"/>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30"/>
            <p:cNvSpPr/>
            <p:nvPr/>
          </p:nvSpPr>
          <p:spPr>
            <a:xfrm>
              <a:off x="5495900" y="104775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0"/>
            <p:cNvSpPr/>
            <p:nvPr/>
          </p:nvSpPr>
          <p:spPr>
            <a:xfrm>
              <a:off x="5824525" y="111445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30"/>
            <p:cNvSpPr/>
            <p:nvPr/>
          </p:nvSpPr>
          <p:spPr>
            <a:xfrm>
              <a:off x="5396000" y="121435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30"/>
            <p:cNvSpPr/>
            <p:nvPr/>
          </p:nvSpPr>
          <p:spPr>
            <a:xfrm>
              <a:off x="5396000" y="131425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0"/>
            <p:cNvSpPr/>
            <p:nvPr/>
          </p:nvSpPr>
          <p:spPr>
            <a:xfrm>
              <a:off x="5562675" y="1514375"/>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30"/>
            <p:cNvSpPr/>
            <p:nvPr/>
          </p:nvSpPr>
          <p:spPr>
            <a:xfrm>
              <a:off x="5595800" y="1642975"/>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30"/>
            <p:cNvSpPr/>
            <p:nvPr/>
          </p:nvSpPr>
          <p:spPr>
            <a:xfrm>
              <a:off x="5724625" y="1543075"/>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0"/>
            <p:cNvSpPr/>
            <p:nvPr/>
          </p:nvSpPr>
          <p:spPr>
            <a:xfrm>
              <a:off x="5777000" y="1704875"/>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30"/>
            <p:cNvSpPr/>
            <p:nvPr/>
          </p:nvSpPr>
          <p:spPr>
            <a:xfrm>
              <a:off x="6362800" y="1885875"/>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30"/>
            <p:cNvSpPr/>
            <p:nvPr/>
          </p:nvSpPr>
          <p:spPr>
            <a:xfrm>
              <a:off x="6462700" y="185730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0"/>
            <p:cNvSpPr/>
            <p:nvPr/>
          </p:nvSpPr>
          <p:spPr>
            <a:xfrm>
              <a:off x="6319825" y="237620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0"/>
            <p:cNvSpPr/>
            <p:nvPr/>
          </p:nvSpPr>
          <p:spPr>
            <a:xfrm>
              <a:off x="5538775" y="220020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0"/>
            <p:cNvSpPr/>
            <p:nvPr/>
          </p:nvSpPr>
          <p:spPr>
            <a:xfrm>
              <a:off x="5148250" y="220020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0"/>
            <p:cNvSpPr/>
            <p:nvPr/>
          </p:nvSpPr>
          <p:spPr>
            <a:xfrm>
              <a:off x="5105400" y="200970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0"/>
            <p:cNvSpPr/>
            <p:nvPr/>
          </p:nvSpPr>
          <p:spPr>
            <a:xfrm>
              <a:off x="5224450" y="1809875"/>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0"/>
            <p:cNvSpPr/>
            <p:nvPr/>
          </p:nvSpPr>
          <p:spPr>
            <a:xfrm>
              <a:off x="5224450" y="1704875"/>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0"/>
            <p:cNvSpPr/>
            <p:nvPr/>
          </p:nvSpPr>
          <p:spPr>
            <a:xfrm>
              <a:off x="5438875" y="195720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0"/>
            <p:cNvSpPr/>
            <p:nvPr/>
          </p:nvSpPr>
          <p:spPr>
            <a:xfrm>
              <a:off x="5362675" y="2009700"/>
              <a:ext cx="99900" cy="99900"/>
            </a:xfrm>
            <a:prstGeom prst="ellipse">
              <a:avLst/>
            </a:prstGeom>
            <a:solidFill>
              <a:srgbClr val="1A85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0" name="Google Shape;2040;p130"/>
            <p:cNvCxnSpPr/>
            <p:nvPr/>
          </p:nvCxnSpPr>
          <p:spPr>
            <a:xfrm rot="10800000">
              <a:off x="2683475" y="1018700"/>
              <a:ext cx="3901200" cy="2882400"/>
            </a:xfrm>
            <a:prstGeom prst="straightConnector1">
              <a:avLst/>
            </a:prstGeom>
            <a:noFill/>
            <a:ln cap="flat" cmpd="sng" w="38100">
              <a:solidFill>
                <a:srgbClr val="000000"/>
              </a:solidFill>
              <a:prstDash val="solid"/>
              <a:round/>
              <a:headEnd len="med" w="med" type="none"/>
              <a:tailEnd len="med" w="med" type="none"/>
            </a:ln>
          </p:spPr>
        </p:cxnSp>
        <p:sp>
          <p:nvSpPr>
            <p:cNvPr id="2041" name="Google Shape;2041;p130"/>
            <p:cNvSpPr/>
            <p:nvPr/>
          </p:nvSpPr>
          <p:spPr>
            <a:xfrm>
              <a:off x="4075050" y="4721075"/>
              <a:ext cx="1173000" cy="27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0"/>
            <p:cNvSpPr txBox="1"/>
            <p:nvPr/>
          </p:nvSpPr>
          <p:spPr>
            <a:xfrm>
              <a:off x="2105934" y="4694561"/>
              <a:ext cx="5068800" cy="53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Feature 1</a:t>
              </a:r>
              <a:endParaRPr b="1">
                <a:latin typeface="Roboto"/>
                <a:ea typeface="Roboto"/>
                <a:cs typeface="Roboto"/>
                <a:sym typeface="Roboto"/>
              </a:endParaRPr>
            </a:p>
          </p:txBody>
        </p:sp>
        <p:sp>
          <p:nvSpPr>
            <p:cNvPr id="2043" name="Google Shape;2043;p130"/>
            <p:cNvSpPr/>
            <p:nvPr/>
          </p:nvSpPr>
          <p:spPr>
            <a:xfrm>
              <a:off x="1528150" y="1863575"/>
              <a:ext cx="390900" cy="151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0"/>
            <p:cNvSpPr txBox="1"/>
            <p:nvPr/>
          </p:nvSpPr>
          <p:spPr>
            <a:xfrm rot="-5400000">
              <a:off x="-175050" y="2290000"/>
              <a:ext cx="3926100" cy="53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Feature 2</a:t>
              </a:r>
              <a:endParaRPr b="1">
                <a:latin typeface="Roboto"/>
                <a:ea typeface="Roboto"/>
                <a:cs typeface="Roboto"/>
                <a:sym typeface="Roboto"/>
              </a:endParaRPr>
            </a:p>
          </p:txBody>
        </p:sp>
        <p:sp>
          <p:nvSpPr>
            <p:cNvPr id="2045" name="Google Shape;2045;p130"/>
            <p:cNvSpPr txBox="1"/>
            <p:nvPr/>
          </p:nvSpPr>
          <p:spPr>
            <a:xfrm>
              <a:off x="2099675" y="149913"/>
              <a:ext cx="5068800" cy="6213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Linearly separable data </a:t>
              </a:r>
              <a:endParaRPr b="1" sz="1800">
                <a:latin typeface="Roboto"/>
                <a:ea typeface="Roboto"/>
                <a:cs typeface="Roboto"/>
                <a:sym typeface="Robot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049" name="Shape 2049"/>
        <p:cNvGrpSpPr/>
        <p:nvPr/>
      </p:nvGrpSpPr>
      <p:grpSpPr>
        <a:xfrm>
          <a:off x="0" y="0"/>
          <a:ext cx="0" cy="0"/>
          <a:chOff x="0" y="0"/>
          <a:chExt cx="0" cy="0"/>
        </a:xfrm>
      </p:grpSpPr>
      <p:sp>
        <p:nvSpPr>
          <p:cNvPr id="2050" name="Google Shape;2050;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51" name="Google Shape;2051;p131"/>
          <p:cNvPicPr preferRelativeResize="0"/>
          <p:nvPr/>
        </p:nvPicPr>
        <p:blipFill>
          <a:blip r:embed="rId3">
            <a:alphaModFix/>
          </a:blip>
          <a:stretch>
            <a:fillRect/>
          </a:stretch>
        </p:blipFill>
        <p:spPr>
          <a:xfrm>
            <a:off x="1048675" y="1742625"/>
            <a:ext cx="7046652" cy="2937550"/>
          </a:xfrm>
          <a:prstGeom prst="rect">
            <a:avLst/>
          </a:prstGeom>
          <a:noFill/>
          <a:ln>
            <a:noFill/>
          </a:ln>
        </p:spPr>
      </p:pic>
      <p:sp>
        <p:nvSpPr>
          <p:cNvPr id="2052" name="Google Shape;2052;p131"/>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Sigmoid Function</a:t>
            </a:r>
            <a:endParaRPr sz="2400">
              <a:latin typeface="Roboto Medium"/>
              <a:ea typeface="Roboto Medium"/>
              <a:cs typeface="Roboto Medium"/>
              <a:sym typeface="Roboto Medium"/>
            </a:endParaRPr>
          </a:p>
        </p:txBody>
      </p:sp>
      <p:sp>
        <p:nvSpPr>
          <p:cNvPr id="2053" name="Google Shape;2053;p131"/>
          <p:cNvSpPr txBox="1"/>
          <p:nvPr/>
        </p:nvSpPr>
        <p:spPr>
          <a:xfrm>
            <a:off x="0" y="675975"/>
            <a:ext cx="9168600" cy="1117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a:t>
            </a:r>
            <a:r>
              <a:rPr b="1" lang="en" sz="1800">
                <a:highlight>
                  <a:srgbClr val="FFFF00"/>
                </a:highlight>
                <a:latin typeface="Roboto"/>
                <a:ea typeface="Roboto"/>
                <a:cs typeface="Roboto"/>
                <a:sym typeface="Roboto"/>
              </a:rPr>
              <a:t>sigmoid function</a:t>
            </a:r>
            <a:r>
              <a:rPr lang="en" sz="1800">
                <a:latin typeface="Roboto"/>
                <a:ea typeface="Roboto"/>
                <a:cs typeface="Roboto"/>
                <a:sym typeface="Roboto"/>
              </a:rPr>
              <a:t> transforms the neuron’s output to a range between 0 and 1, which is especially useful for predicting probabilities. A neural network that uses the sigmoid function will output a model with a characteristic S-curve.</a:t>
            </a:r>
            <a:endParaRPr sz="18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057" name="Shape 2057"/>
        <p:cNvGrpSpPr/>
        <p:nvPr/>
      </p:nvGrpSpPr>
      <p:grpSpPr>
        <a:xfrm>
          <a:off x="0" y="0"/>
          <a:ext cx="0" cy="0"/>
          <a:chOff x="0" y="0"/>
          <a:chExt cx="0" cy="0"/>
        </a:xfrm>
      </p:grpSpPr>
      <p:sp>
        <p:nvSpPr>
          <p:cNvPr id="2058" name="Google Shape;2058;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9" name="Google Shape;2059;p132"/>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Tanh Function</a:t>
            </a:r>
            <a:endParaRPr sz="2400">
              <a:latin typeface="Roboto Medium"/>
              <a:ea typeface="Roboto Medium"/>
              <a:cs typeface="Roboto Medium"/>
              <a:sym typeface="Roboto Medium"/>
            </a:endParaRPr>
          </a:p>
        </p:txBody>
      </p:sp>
      <p:sp>
        <p:nvSpPr>
          <p:cNvPr id="2060" name="Google Shape;2060;p132"/>
          <p:cNvSpPr txBox="1"/>
          <p:nvPr/>
        </p:nvSpPr>
        <p:spPr>
          <a:xfrm>
            <a:off x="0" y="675975"/>
            <a:ext cx="9168600" cy="27927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a:t>
            </a:r>
            <a:r>
              <a:rPr b="1" lang="en" sz="1800">
                <a:highlight>
                  <a:srgbClr val="FFFF00"/>
                </a:highlight>
                <a:latin typeface="Roboto"/>
                <a:ea typeface="Roboto"/>
                <a:cs typeface="Roboto"/>
                <a:sym typeface="Roboto"/>
              </a:rPr>
              <a:t>tanh function</a:t>
            </a:r>
            <a:r>
              <a:rPr lang="en" sz="1800">
                <a:latin typeface="Roboto"/>
                <a:ea typeface="Roboto"/>
                <a:cs typeface="Roboto"/>
                <a:sym typeface="Roboto"/>
              </a:rPr>
              <a:t> transforms the output to a range between –1 and 1.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output for a model using a tanh function also forms a characteristic S-curve. It’s primary use is classifying data into one of two classes.</a:t>
            </a:r>
            <a:endParaRPr sz="1800">
              <a:latin typeface="Roboto"/>
              <a:ea typeface="Roboto"/>
              <a:cs typeface="Roboto"/>
              <a:sym typeface="Roboto"/>
            </a:endParaRPr>
          </a:p>
        </p:txBody>
      </p:sp>
      <p:pic>
        <p:nvPicPr>
          <p:cNvPr id="2061" name="Google Shape;2061;p132"/>
          <p:cNvPicPr preferRelativeResize="0"/>
          <p:nvPr/>
        </p:nvPicPr>
        <p:blipFill>
          <a:blip r:embed="rId3">
            <a:alphaModFix/>
          </a:blip>
          <a:stretch>
            <a:fillRect/>
          </a:stretch>
        </p:blipFill>
        <p:spPr>
          <a:xfrm>
            <a:off x="1038850" y="1791926"/>
            <a:ext cx="7066652" cy="29459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065" name="Shape 2065"/>
        <p:cNvGrpSpPr/>
        <p:nvPr/>
      </p:nvGrpSpPr>
      <p:grpSpPr>
        <a:xfrm>
          <a:off x="0" y="0"/>
          <a:ext cx="0" cy="0"/>
          <a:chOff x="0" y="0"/>
          <a:chExt cx="0" cy="0"/>
        </a:xfrm>
      </p:grpSpPr>
      <p:sp>
        <p:nvSpPr>
          <p:cNvPr id="2066" name="Google Shape;2066;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7" name="Google Shape;2067;p133"/>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Rectified Linear Unit (ReLU)</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2068" name="Google Shape;2068;p133"/>
          <p:cNvSpPr txBox="1"/>
          <p:nvPr/>
        </p:nvSpPr>
        <p:spPr>
          <a:xfrm>
            <a:off x="0" y="675975"/>
            <a:ext cx="9168600" cy="27927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a:t>
            </a:r>
            <a:r>
              <a:rPr b="1" lang="en" sz="1800">
                <a:highlight>
                  <a:srgbClr val="FFFF00"/>
                </a:highlight>
                <a:latin typeface="Roboto"/>
                <a:ea typeface="Roboto"/>
                <a:cs typeface="Roboto"/>
                <a:sym typeface="Roboto"/>
              </a:rPr>
              <a:t>rectified linear unit (ReLU)</a:t>
            </a:r>
            <a:r>
              <a:rPr lang="en" sz="1800">
                <a:latin typeface="Roboto"/>
                <a:ea typeface="Roboto"/>
                <a:cs typeface="Roboto"/>
                <a:sym typeface="Roboto"/>
              </a:rPr>
              <a:t> function returns a value from 0 to infinity. </a:t>
            </a:r>
            <a:br>
              <a:rPr lang="en" sz="1800">
                <a:latin typeface="Roboto"/>
                <a:ea typeface="Roboto"/>
                <a:cs typeface="Roboto"/>
                <a:sym typeface="Roboto"/>
              </a:rPr>
            </a:br>
            <a:r>
              <a:rPr lang="en" sz="1800">
                <a:latin typeface="Roboto"/>
                <a:ea typeface="Roboto"/>
                <a:cs typeface="Roboto"/>
                <a:sym typeface="Roboto"/>
              </a:rPr>
              <a:t>This activation function transforms any negative input to 0. It is the most commonly used activation function in neural networks due to its faster learning and simplified output. However, it is not always appropriate for simpler models.</a:t>
            </a:r>
            <a:endParaRPr sz="1800">
              <a:latin typeface="Roboto"/>
              <a:ea typeface="Roboto"/>
              <a:cs typeface="Roboto"/>
              <a:sym typeface="Roboto"/>
            </a:endParaRPr>
          </a:p>
        </p:txBody>
      </p:sp>
      <p:pic>
        <p:nvPicPr>
          <p:cNvPr id="2069" name="Google Shape;2069;p133"/>
          <p:cNvPicPr preferRelativeResize="0"/>
          <p:nvPr/>
        </p:nvPicPr>
        <p:blipFill>
          <a:blip r:embed="rId3">
            <a:alphaModFix/>
          </a:blip>
          <a:stretch>
            <a:fillRect/>
          </a:stretch>
        </p:blipFill>
        <p:spPr>
          <a:xfrm>
            <a:off x="910062" y="2064000"/>
            <a:ext cx="7348476" cy="2708000"/>
          </a:xfrm>
          <a:prstGeom prst="rect">
            <a:avLst/>
          </a:prstGeom>
          <a:noFill/>
          <a:ln cap="flat" cmpd="sng" w="9525">
            <a:solidFill>
              <a:srgbClr val="78909C"/>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073" name="Shape 2073"/>
        <p:cNvGrpSpPr/>
        <p:nvPr/>
      </p:nvGrpSpPr>
      <p:grpSpPr>
        <a:xfrm>
          <a:off x="0" y="0"/>
          <a:ext cx="0" cy="0"/>
          <a:chOff x="0" y="0"/>
          <a:chExt cx="0" cy="0"/>
        </a:xfrm>
      </p:grpSpPr>
      <p:sp>
        <p:nvSpPr>
          <p:cNvPr id="2074" name="Google Shape;2074;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5" name="Google Shape;2075;p134"/>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Leaky ReLU Function</a:t>
            </a:r>
            <a:endParaRPr sz="2400">
              <a:latin typeface="Roboto Medium"/>
              <a:ea typeface="Roboto Medium"/>
              <a:cs typeface="Roboto Medium"/>
              <a:sym typeface="Roboto Medium"/>
            </a:endParaRPr>
          </a:p>
        </p:txBody>
      </p:sp>
      <p:sp>
        <p:nvSpPr>
          <p:cNvPr id="2076" name="Google Shape;2076;p134"/>
          <p:cNvSpPr txBox="1"/>
          <p:nvPr/>
        </p:nvSpPr>
        <p:spPr>
          <a:xfrm>
            <a:off x="0" y="675975"/>
            <a:ext cx="9168600" cy="27927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a:t>
            </a:r>
            <a:r>
              <a:rPr b="1" lang="en" sz="1800">
                <a:highlight>
                  <a:srgbClr val="FFFF00"/>
                </a:highlight>
                <a:latin typeface="Roboto"/>
                <a:ea typeface="Roboto"/>
                <a:cs typeface="Roboto"/>
                <a:sym typeface="Roboto"/>
              </a:rPr>
              <a:t>leaky ReLU function</a:t>
            </a:r>
            <a:r>
              <a:rPr lang="en" sz="1800">
                <a:latin typeface="Roboto"/>
                <a:ea typeface="Roboto"/>
                <a:cs typeface="Roboto"/>
                <a:sym typeface="Roboto"/>
              </a:rPr>
              <a:t> is an alternative to the ReLU function, which can sometimes work better. Instead of transforming negative input values to 0, </a:t>
            </a:r>
            <a:br>
              <a:rPr lang="en" sz="1800">
                <a:latin typeface="Roboto"/>
                <a:ea typeface="Roboto"/>
                <a:cs typeface="Roboto"/>
                <a:sym typeface="Roboto"/>
              </a:rPr>
            </a:br>
            <a:r>
              <a:rPr lang="en" sz="1800">
                <a:latin typeface="Roboto"/>
                <a:ea typeface="Roboto"/>
                <a:cs typeface="Roboto"/>
                <a:sym typeface="Roboto"/>
              </a:rPr>
              <a:t>it transforms them into much smaller negative values.</a:t>
            </a:r>
            <a:endParaRPr sz="1800">
              <a:latin typeface="Roboto"/>
              <a:ea typeface="Roboto"/>
              <a:cs typeface="Roboto"/>
              <a:sym typeface="Roboto"/>
            </a:endParaRPr>
          </a:p>
        </p:txBody>
      </p:sp>
      <p:pic>
        <p:nvPicPr>
          <p:cNvPr id="2077" name="Google Shape;2077;p134"/>
          <p:cNvPicPr preferRelativeResize="0"/>
          <p:nvPr/>
        </p:nvPicPr>
        <p:blipFill>
          <a:blip r:embed="rId3">
            <a:alphaModFix/>
          </a:blip>
          <a:stretch>
            <a:fillRect/>
          </a:stretch>
        </p:blipFill>
        <p:spPr>
          <a:xfrm>
            <a:off x="813900" y="1802625"/>
            <a:ext cx="7516200" cy="2905825"/>
          </a:xfrm>
          <a:prstGeom prst="rect">
            <a:avLst/>
          </a:prstGeom>
          <a:noFill/>
          <a:ln cap="flat" cmpd="sng" w="9525">
            <a:solidFill>
              <a:srgbClr val="78909C"/>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136"/>
          <p:cNvSpPr txBox="1"/>
          <p:nvPr>
            <p:ph type="title"/>
          </p:nvPr>
        </p:nvSpPr>
        <p:spPr>
          <a:xfrm>
            <a:off x="274325" y="2545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TensorFlow Playground</a:t>
            </a:r>
            <a:endParaRPr/>
          </a:p>
        </p:txBody>
      </p:sp>
      <p:sp>
        <p:nvSpPr>
          <p:cNvPr id="2088" name="Google Shape;2088;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89" name="Google Shape;2089;p136"/>
          <p:cNvPicPr preferRelativeResize="0"/>
          <p:nvPr/>
        </p:nvPicPr>
        <p:blipFill>
          <a:blip r:embed="rId3">
            <a:alphaModFix/>
          </a:blip>
          <a:stretch>
            <a:fillRect/>
          </a:stretch>
        </p:blipFill>
        <p:spPr>
          <a:xfrm>
            <a:off x="3922013" y="1218099"/>
            <a:ext cx="1299974" cy="139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95" name="Shape 1195"/>
        <p:cNvGrpSpPr/>
        <p:nvPr/>
      </p:nvGrpSpPr>
      <p:grpSpPr>
        <a:xfrm>
          <a:off x="0" y="0"/>
          <a:ext cx="0" cy="0"/>
          <a:chOff x="0" y="0"/>
          <a:chExt cx="0" cy="0"/>
        </a:xfrm>
      </p:grpSpPr>
      <p:sp>
        <p:nvSpPr>
          <p:cNvPr id="1196" name="Google Shape;1196;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97" name="Google Shape;1197;p92"/>
          <p:cNvPicPr preferRelativeResize="0"/>
          <p:nvPr/>
        </p:nvPicPr>
        <p:blipFill rotWithShape="1">
          <a:blip r:embed="rId3">
            <a:alphaModFix/>
          </a:blip>
          <a:srcRect b="-2030" l="-2850" r="2849" t="2030"/>
          <a:stretch/>
        </p:blipFill>
        <p:spPr>
          <a:xfrm>
            <a:off x="1986425" y="765287"/>
            <a:ext cx="7157573" cy="4026151"/>
          </a:xfrm>
          <a:prstGeom prst="rect">
            <a:avLst/>
          </a:prstGeom>
          <a:noFill/>
          <a:ln>
            <a:noFill/>
          </a:ln>
        </p:spPr>
      </p:pic>
      <p:sp>
        <p:nvSpPr>
          <p:cNvPr id="1198" name="Google Shape;1198;p92"/>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FFFFFF"/>
                </a:solidFill>
                <a:latin typeface="Roboto Medium"/>
                <a:ea typeface="Roboto Medium"/>
                <a:cs typeface="Roboto Medium"/>
                <a:sym typeface="Roboto Medium"/>
              </a:rPr>
              <a:t>What Is a Neural Network?</a:t>
            </a:r>
            <a:endParaRPr sz="2400">
              <a:solidFill>
                <a:srgbClr val="FFFFFF"/>
              </a:solidFill>
              <a:latin typeface="Roboto Medium"/>
              <a:ea typeface="Roboto Medium"/>
              <a:cs typeface="Roboto Medium"/>
              <a:sym typeface="Roboto Medium"/>
            </a:endParaRPr>
          </a:p>
        </p:txBody>
      </p:sp>
      <p:sp>
        <p:nvSpPr>
          <p:cNvPr id="1199" name="Google Shape;1199;p92"/>
          <p:cNvSpPr txBox="1"/>
          <p:nvPr/>
        </p:nvSpPr>
        <p:spPr>
          <a:xfrm>
            <a:off x="0" y="675975"/>
            <a:ext cx="4833600" cy="12813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Neural networks are a powerful machine learning technique modeled after neurons in the brain.</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latin typeface="Roboto"/>
              <a:ea typeface="Roboto"/>
              <a:cs typeface="Roboto"/>
              <a:sym typeface="Roboto"/>
            </a:endParaRPr>
          </a:p>
          <a:p>
            <a:pPr indent="0" lvl="0" marL="0" rtl="0" algn="l">
              <a:spcBef>
                <a:spcPts val="0"/>
              </a:spcBef>
              <a:spcAft>
                <a:spcPts val="0"/>
              </a:spcAft>
              <a:buNone/>
            </a:pPr>
            <a:r>
              <a:rPr lang="en" sz="1800">
                <a:solidFill>
                  <a:srgbClr val="FFFFFF"/>
                </a:solidFill>
                <a:latin typeface="Roboto"/>
                <a:ea typeface="Roboto"/>
                <a:cs typeface="Roboto"/>
                <a:sym typeface="Roboto"/>
              </a:rPr>
              <a:t>Industry leaders such as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Google, Facebook, Twitter, and Amazon use neural networks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for analyzing complex datasets.</a:t>
            </a:r>
            <a:endParaRPr sz="1800">
              <a:solidFill>
                <a:srgbClr val="FFFFFF"/>
              </a:solidFill>
              <a:latin typeface="Roboto"/>
              <a:ea typeface="Roboto"/>
              <a:cs typeface="Roboto"/>
              <a:sym typeface="Roboto"/>
            </a:endParaRPr>
          </a:p>
        </p:txBody>
      </p:sp>
      <p:cxnSp>
        <p:nvCxnSpPr>
          <p:cNvPr id="1200" name="Google Shape;1200;p92"/>
          <p:cNvCxnSpPr/>
          <p:nvPr/>
        </p:nvCxnSpPr>
        <p:spPr>
          <a:xfrm>
            <a:off x="274375" y="640080"/>
            <a:ext cx="8655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5" name="Google Shape;2095;p137"/>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100">
                <a:highlight>
                  <a:srgbClr val="FFFF00"/>
                </a:highlight>
              </a:rPr>
              <a:t>TensorFlow</a:t>
            </a:r>
            <a:r>
              <a:rPr lang="en" sz="2100"/>
              <a:t> is a neural network and machine learning library for Python that has become </a:t>
            </a:r>
            <a:br>
              <a:rPr lang="en" sz="2100"/>
            </a:br>
            <a:r>
              <a:rPr lang="en" sz="2100"/>
              <a:t>an industry standard for developing </a:t>
            </a:r>
            <a:br>
              <a:rPr lang="en" sz="2100"/>
            </a:br>
            <a:r>
              <a:rPr lang="en" sz="2100"/>
              <a:t>robust neural network models.</a:t>
            </a:r>
            <a:endParaRPr sz="2100"/>
          </a:p>
        </p:txBody>
      </p:sp>
      <p:pic>
        <p:nvPicPr>
          <p:cNvPr id="2096" name="Google Shape;2096;p137"/>
          <p:cNvPicPr preferRelativeResize="0"/>
          <p:nvPr/>
        </p:nvPicPr>
        <p:blipFill>
          <a:blip r:embed="rId3">
            <a:alphaModFix/>
          </a:blip>
          <a:stretch>
            <a:fillRect/>
          </a:stretch>
        </p:blipFill>
        <p:spPr>
          <a:xfrm>
            <a:off x="6152924" y="2700125"/>
            <a:ext cx="1205576" cy="12899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2" name="Google Shape;2102;p138"/>
          <p:cNvSpPr/>
          <p:nvPr/>
        </p:nvSpPr>
        <p:spPr>
          <a:xfrm>
            <a:off x="7469400" y="178900"/>
            <a:ext cx="1446000" cy="92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8"/>
          <p:cNvSpPr txBox="1"/>
          <p:nvPr/>
        </p:nvSpPr>
        <p:spPr>
          <a:xfrm>
            <a:off x="-12300" y="0"/>
            <a:ext cx="76395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Creating a Neural Network</a:t>
            </a:r>
            <a:endParaRPr sz="2400">
              <a:latin typeface="Roboto Medium"/>
              <a:ea typeface="Roboto Medium"/>
              <a:cs typeface="Roboto Medium"/>
              <a:sym typeface="Roboto Medium"/>
            </a:endParaRPr>
          </a:p>
        </p:txBody>
      </p:sp>
      <p:sp>
        <p:nvSpPr>
          <p:cNvPr id="2104" name="Google Shape;2104;p138"/>
          <p:cNvSpPr/>
          <p:nvPr/>
        </p:nvSpPr>
        <p:spPr>
          <a:xfrm>
            <a:off x="1360915" y="1300250"/>
            <a:ext cx="634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43461"/>
                </a:solidFill>
                <a:latin typeface="Roboto"/>
                <a:ea typeface="Roboto"/>
                <a:cs typeface="Roboto"/>
                <a:sym typeface="Roboto"/>
              </a:rPr>
              <a:t>Machine learning library</a:t>
            </a:r>
            <a:endParaRPr sz="1800">
              <a:solidFill>
                <a:srgbClr val="043461"/>
              </a:solidFill>
              <a:latin typeface="Roboto"/>
              <a:ea typeface="Roboto"/>
              <a:cs typeface="Roboto"/>
              <a:sym typeface="Roboto"/>
            </a:endParaRPr>
          </a:p>
        </p:txBody>
      </p:sp>
      <p:sp>
        <p:nvSpPr>
          <p:cNvPr id="2105" name="Google Shape;2105;p138"/>
          <p:cNvSpPr/>
          <p:nvPr/>
        </p:nvSpPr>
        <p:spPr>
          <a:xfrm>
            <a:off x="1352550" y="2002546"/>
            <a:ext cx="634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43461"/>
                </a:solidFill>
                <a:latin typeface="Roboto"/>
                <a:ea typeface="Roboto"/>
                <a:cs typeface="Roboto"/>
                <a:sym typeface="Roboto"/>
              </a:rPr>
              <a:t>Used to build neural networks</a:t>
            </a:r>
            <a:endParaRPr sz="1800">
              <a:solidFill>
                <a:srgbClr val="043461"/>
              </a:solidFill>
              <a:latin typeface="Roboto"/>
              <a:ea typeface="Roboto"/>
              <a:cs typeface="Roboto"/>
              <a:sym typeface="Roboto"/>
            </a:endParaRPr>
          </a:p>
        </p:txBody>
      </p:sp>
      <p:sp>
        <p:nvSpPr>
          <p:cNvPr id="2106" name="Google Shape;2106;p138"/>
          <p:cNvSpPr/>
          <p:nvPr/>
        </p:nvSpPr>
        <p:spPr>
          <a:xfrm>
            <a:off x="1352550" y="2692857"/>
            <a:ext cx="634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43461"/>
                </a:solidFill>
                <a:latin typeface="Roboto"/>
                <a:ea typeface="Roboto"/>
                <a:cs typeface="Roboto"/>
                <a:sym typeface="Roboto"/>
              </a:rPr>
              <a:t>Runs on multiple platforms</a:t>
            </a:r>
            <a:endParaRPr sz="1800">
              <a:solidFill>
                <a:srgbClr val="043461"/>
              </a:solidFill>
              <a:latin typeface="Roboto"/>
              <a:ea typeface="Roboto"/>
              <a:cs typeface="Roboto"/>
              <a:sym typeface="Roboto"/>
            </a:endParaRPr>
          </a:p>
        </p:txBody>
      </p:sp>
      <p:sp>
        <p:nvSpPr>
          <p:cNvPr id="2107" name="Google Shape;2107;p138"/>
          <p:cNvSpPr/>
          <p:nvPr/>
        </p:nvSpPr>
        <p:spPr>
          <a:xfrm>
            <a:off x="1352550" y="3385580"/>
            <a:ext cx="634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43461"/>
                </a:solidFill>
                <a:latin typeface="Roboto"/>
                <a:ea typeface="Roboto"/>
                <a:cs typeface="Roboto"/>
                <a:sym typeface="Roboto"/>
              </a:rPr>
              <a:t>Supports distributed computing</a:t>
            </a:r>
            <a:endParaRPr sz="1800">
              <a:solidFill>
                <a:srgbClr val="043461"/>
              </a:solidFill>
              <a:latin typeface="Roboto"/>
              <a:ea typeface="Roboto"/>
              <a:cs typeface="Roboto"/>
              <a:sym typeface="Roboto"/>
            </a:endParaRPr>
          </a:p>
        </p:txBody>
      </p:sp>
      <p:sp>
        <p:nvSpPr>
          <p:cNvPr id="2108" name="Google Shape;2108;p138"/>
          <p:cNvSpPr/>
          <p:nvPr/>
        </p:nvSpPr>
        <p:spPr>
          <a:xfrm>
            <a:off x="1362937" y="4078302"/>
            <a:ext cx="63480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43461"/>
                </a:solidFill>
                <a:latin typeface="Roboto"/>
                <a:ea typeface="Roboto"/>
                <a:cs typeface="Roboto"/>
                <a:sym typeface="Roboto"/>
              </a:rPr>
              <a:t>Allows detailed fine-tuning</a:t>
            </a:r>
            <a:endParaRPr sz="1800">
              <a:solidFill>
                <a:srgbClr val="043461"/>
              </a:solidFill>
              <a:latin typeface="Roboto"/>
              <a:ea typeface="Roboto"/>
              <a:cs typeface="Roboto"/>
              <a:sym typeface="Roboto"/>
            </a:endParaRPr>
          </a:p>
        </p:txBody>
      </p:sp>
      <p:pic>
        <p:nvPicPr>
          <p:cNvPr id="2109" name="Google Shape;2109;p138"/>
          <p:cNvPicPr preferRelativeResize="0"/>
          <p:nvPr/>
        </p:nvPicPr>
        <p:blipFill rotWithShape="1">
          <a:blip r:embed="rId3">
            <a:alphaModFix/>
          </a:blip>
          <a:srcRect b="1830" l="0" r="0" t="1830"/>
          <a:stretch/>
        </p:blipFill>
        <p:spPr>
          <a:xfrm>
            <a:off x="429768" y="1314036"/>
            <a:ext cx="785567" cy="606900"/>
          </a:xfrm>
          <a:prstGeom prst="rect">
            <a:avLst/>
          </a:prstGeom>
          <a:noFill/>
          <a:ln>
            <a:noFill/>
          </a:ln>
        </p:spPr>
      </p:pic>
      <p:pic>
        <p:nvPicPr>
          <p:cNvPr id="2110" name="Google Shape;2110;p13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111" name="Google Shape;2111;p138"/>
          <p:cNvPicPr preferRelativeResize="0"/>
          <p:nvPr/>
        </p:nvPicPr>
        <p:blipFill rotWithShape="1">
          <a:blip r:embed="rId3">
            <a:alphaModFix/>
          </a:blip>
          <a:srcRect b="1830" l="0" r="0" t="1830"/>
          <a:stretch/>
        </p:blipFill>
        <p:spPr>
          <a:xfrm>
            <a:off x="429768" y="2701248"/>
            <a:ext cx="785566" cy="606900"/>
          </a:xfrm>
          <a:prstGeom prst="rect">
            <a:avLst/>
          </a:prstGeom>
          <a:noFill/>
          <a:ln>
            <a:noFill/>
          </a:ln>
        </p:spPr>
      </p:pic>
      <p:pic>
        <p:nvPicPr>
          <p:cNvPr id="2112" name="Google Shape;2112;p138"/>
          <p:cNvPicPr preferRelativeResize="0"/>
          <p:nvPr/>
        </p:nvPicPr>
        <p:blipFill rotWithShape="1">
          <a:blip r:embed="rId3">
            <a:alphaModFix/>
          </a:blip>
          <a:srcRect b="1830" l="0" r="0" t="1830"/>
          <a:stretch/>
        </p:blipFill>
        <p:spPr>
          <a:xfrm>
            <a:off x="429768" y="3392773"/>
            <a:ext cx="785567" cy="606900"/>
          </a:xfrm>
          <a:prstGeom prst="rect">
            <a:avLst/>
          </a:prstGeom>
          <a:noFill/>
          <a:ln>
            <a:noFill/>
          </a:ln>
        </p:spPr>
      </p:pic>
      <p:pic>
        <p:nvPicPr>
          <p:cNvPr id="2113" name="Google Shape;2113;p138"/>
          <p:cNvPicPr preferRelativeResize="0"/>
          <p:nvPr/>
        </p:nvPicPr>
        <p:blipFill rotWithShape="1">
          <a:blip r:embed="rId3">
            <a:alphaModFix/>
          </a:blip>
          <a:srcRect b="1830" l="0" r="0" t="1830"/>
          <a:stretch/>
        </p:blipFill>
        <p:spPr>
          <a:xfrm>
            <a:off x="429768" y="4078298"/>
            <a:ext cx="785566" cy="606900"/>
          </a:xfrm>
          <a:prstGeom prst="rect">
            <a:avLst/>
          </a:prstGeom>
          <a:noFill/>
          <a:ln>
            <a:noFill/>
          </a:ln>
        </p:spPr>
      </p:pic>
      <p:sp>
        <p:nvSpPr>
          <p:cNvPr id="2114" name="Google Shape;2114;p13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Why TensorFlow?</a:t>
            </a:r>
            <a:endParaRPr sz="1800">
              <a:latin typeface="Roboto"/>
              <a:ea typeface="Roboto"/>
              <a:cs typeface="Roboto"/>
              <a:sym typeface="Roboto"/>
            </a:endParaRPr>
          </a:p>
        </p:txBody>
      </p:sp>
      <p:pic>
        <p:nvPicPr>
          <p:cNvPr id="2115" name="Google Shape;2115;p138"/>
          <p:cNvPicPr preferRelativeResize="0"/>
          <p:nvPr/>
        </p:nvPicPr>
        <p:blipFill>
          <a:blip r:embed="rId4">
            <a:alphaModFix/>
          </a:blip>
          <a:stretch>
            <a:fillRect/>
          </a:stretch>
        </p:blipFill>
        <p:spPr>
          <a:xfrm>
            <a:off x="7630563" y="257225"/>
            <a:ext cx="1123676" cy="12023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13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Modeling Workflow</a:t>
            </a:r>
            <a:endParaRPr/>
          </a:p>
        </p:txBody>
      </p:sp>
      <p:sp>
        <p:nvSpPr>
          <p:cNvPr id="2121" name="Google Shape;2121;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what machine learning model or technology we use, we </a:t>
            </a:r>
            <a:br>
              <a:rPr lang="en"/>
            </a:br>
            <a:r>
              <a:rPr lang="en"/>
              <a:t>follow the same general modeling workflow across all of data science:</a:t>
            </a:r>
            <a:endParaRPr/>
          </a:p>
        </p:txBody>
      </p:sp>
      <p:sp>
        <p:nvSpPr>
          <p:cNvPr id="2122" name="Google Shape;2122;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3" name="Google Shape;2123;p139"/>
          <p:cNvSpPr/>
          <p:nvPr/>
        </p:nvSpPr>
        <p:spPr>
          <a:xfrm>
            <a:off x="1352550" y="1531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Decide on a model and create a model instance.</a:t>
            </a:r>
            <a:endParaRPr sz="1600">
              <a:solidFill>
                <a:srgbClr val="043461"/>
              </a:solidFill>
              <a:latin typeface="Roboto"/>
              <a:ea typeface="Roboto"/>
              <a:cs typeface="Roboto"/>
              <a:sym typeface="Roboto"/>
            </a:endParaRPr>
          </a:p>
        </p:txBody>
      </p:sp>
      <p:grpSp>
        <p:nvGrpSpPr>
          <p:cNvPr id="2124" name="Google Shape;2124;p139"/>
          <p:cNvGrpSpPr/>
          <p:nvPr/>
        </p:nvGrpSpPr>
        <p:grpSpPr>
          <a:xfrm>
            <a:off x="457200" y="1531213"/>
            <a:ext cx="776889" cy="621300"/>
            <a:chOff x="457200" y="1378813"/>
            <a:chExt cx="776889" cy="621300"/>
          </a:xfrm>
        </p:grpSpPr>
        <p:sp>
          <p:nvSpPr>
            <p:cNvPr id="2125" name="Google Shape;2125;p1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126" name="Google Shape;2126;p1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127" name="Google Shape;2127;p139"/>
          <p:cNvGrpSpPr/>
          <p:nvPr/>
        </p:nvGrpSpPr>
        <p:grpSpPr>
          <a:xfrm>
            <a:off x="457200" y="2381125"/>
            <a:ext cx="776889" cy="621300"/>
            <a:chOff x="457200" y="1378813"/>
            <a:chExt cx="776889" cy="621300"/>
          </a:xfrm>
        </p:grpSpPr>
        <p:sp>
          <p:nvSpPr>
            <p:cNvPr id="2128" name="Google Shape;2128;p1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129" name="Google Shape;2129;p1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130" name="Google Shape;2130;p139"/>
          <p:cNvGrpSpPr/>
          <p:nvPr/>
        </p:nvGrpSpPr>
        <p:grpSpPr>
          <a:xfrm>
            <a:off x="457200" y="3226250"/>
            <a:ext cx="776889" cy="621300"/>
            <a:chOff x="457200" y="1378813"/>
            <a:chExt cx="776889" cy="621300"/>
          </a:xfrm>
        </p:grpSpPr>
        <p:sp>
          <p:nvSpPr>
            <p:cNvPr id="2131" name="Google Shape;2131;p1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32" name="Google Shape;2132;p1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133" name="Google Shape;2133;p139"/>
          <p:cNvGrpSpPr/>
          <p:nvPr/>
        </p:nvGrpSpPr>
        <p:grpSpPr>
          <a:xfrm>
            <a:off x="457200" y="4076150"/>
            <a:ext cx="776889" cy="621300"/>
            <a:chOff x="457200" y="1378813"/>
            <a:chExt cx="776889" cy="621300"/>
          </a:xfrm>
        </p:grpSpPr>
        <p:sp>
          <p:nvSpPr>
            <p:cNvPr id="2134" name="Google Shape;2134;p1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35" name="Google Shape;2135;p1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136" name="Google Shape;2136;p139"/>
          <p:cNvSpPr/>
          <p:nvPr/>
        </p:nvSpPr>
        <p:spPr>
          <a:xfrm>
            <a:off x="1352550" y="2383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Split the dataset into training and testing sets and preprocess the data.</a:t>
            </a:r>
            <a:endParaRPr sz="1600">
              <a:solidFill>
                <a:srgbClr val="043461"/>
              </a:solidFill>
              <a:latin typeface="Roboto"/>
              <a:ea typeface="Roboto"/>
              <a:cs typeface="Roboto"/>
              <a:sym typeface="Roboto"/>
            </a:endParaRPr>
          </a:p>
        </p:txBody>
      </p:sp>
      <p:sp>
        <p:nvSpPr>
          <p:cNvPr id="2137" name="Google Shape;2137;p139"/>
          <p:cNvSpPr/>
          <p:nvPr/>
        </p:nvSpPr>
        <p:spPr>
          <a:xfrm>
            <a:off x="1352550" y="3226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Train/fit the training data to the model.</a:t>
            </a:r>
            <a:endParaRPr sz="1600">
              <a:solidFill>
                <a:srgbClr val="043461"/>
              </a:solidFill>
              <a:latin typeface="Roboto"/>
              <a:ea typeface="Roboto"/>
              <a:cs typeface="Roboto"/>
              <a:sym typeface="Roboto"/>
            </a:endParaRPr>
          </a:p>
        </p:txBody>
      </p:sp>
      <p:sp>
        <p:nvSpPr>
          <p:cNvPr id="2138" name="Google Shape;2138;p139"/>
          <p:cNvSpPr/>
          <p:nvPr/>
        </p:nvSpPr>
        <p:spPr>
          <a:xfrm>
            <a:off x="1352550" y="4071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Evaluate the model for predictions and transformations.</a:t>
            </a:r>
            <a:endParaRPr sz="1600">
              <a:solidFill>
                <a:srgbClr val="04346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140"/>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TensorFlow Playground</a:t>
            </a:r>
            <a:endParaRPr/>
          </a:p>
        </p:txBody>
      </p:sp>
      <p:sp>
        <p:nvSpPr>
          <p:cNvPr id="2144" name="Google Shape;2144;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5" name="Google Shape;2145;p140"/>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6" name="Google Shape;2156;p14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Colab</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7" name="Google Shape;2167;p14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the TensorFlow </a:t>
            </a:r>
            <a:br>
              <a:rPr lang="en"/>
            </a:br>
            <a:r>
              <a:rPr lang="en"/>
              <a:t>Neural Network Structure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146"/>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Clr>
                <a:schemeClr val="dk1"/>
              </a:buClr>
              <a:buSzPts val="1100"/>
              <a:buFont typeface="Arial"/>
              <a:buNone/>
            </a:pPr>
            <a:r>
              <a:rPr lang="en"/>
              <a:t>20 minutes</a:t>
            </a:r>
            <a:endParaRPr/>
          </a:p>
        </p:txBody>
      </p:sp>
      <p:sp>
        <p:nvSpPr>
          <p:cNvPr id="2177" name="Google Shape;2177;p146"/>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Work Through a Neural Network Workflow</a:t>
            </a:r>
            <a:endParaRPr/>
          </a:p>
        </p:txBody>
      </p:sp>
      <p:sp>
        <p:nvSpPr>
          <p:cNvPr id="2178" name="Google Shape;2178;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9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600">
                <a:highlight>
                  <a:srgbClr val="FFFF00"/>
                </a:highlight>
              </a:rPr>
              <a:t>Neural Network</a:t>
            </a:r>
            <a:r>
              <a:rPr lang="en" sz="2600"/>
              <a:t> is an advanced form of machine learning that contains multiple layers of nodes, which perform individual computations.</a:t>
            </a:r>
            <a:endParaRPr sz="2600"/>
          </a:p>
        </p:txBody>
      </p:sp>
      <p:sp>
        <p:nvSpPr>
          <p:cNvPr id="1206" name="Google Shape;1206;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47"/>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None/>
            </a:pPr>
            <a:r>
              <a:rPr lang="en" sz="2500">
                <a:solidFill>
                  <a:schemeClr val="dk1"/>
                </a:solidFill>
              </a:rPr>
              <a:t>Activity: BYONNM—Build Your Own Neural Network Model</a:t>
            </a:r>
            <a:endParaRPr sz="2500">
              <a:solidFill>
                <a:schemeClr val="dk1"/>
              </a:solidFill>
            </a:endParaRPr>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In this activity, you'll use a neural network model to classify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the data from </a:t>
            </a:r>
            <a:r>
              <a:rPr lang="en" sz="1800">
                <a:solidFill>
                  <a:srgbClr val="FFFFFF"/>
                </a:solidFill>
                <a:highlight>
                  <a:schemeClr val="dk1"/>
                </a:highlight>
                <a:latin typeface="Inconsolata SemiBold"/>
                <a:ea typeface="Inconsolata SemiBold"/>
                <a:cs typeface="Inconsolata SemiBold"/>
                <a:sym typeface="Inconsolata SemiBold"/>
              </a:rPr>
              <a:t>make_blobs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t/>
            </a:r>
            <a:endParaRPr sz="1800">
              <a:solidFill>
                <a:schemeClr val="dk1"/>
              </a:solidFill>
              <a:latin typeface="Roboto"/>
              <a:ea typeface="Roboto"/>
              <a:cs typeface="Roboto"/>
              <a:sym typeface="Roboto"/>
            </a:endParaRPr>
          </a:p>
          <a:p>
            <a:pPr indent="0" lvl="0" marL="0" rtl="0" algn="l">
              <a:lnSpc>
                <a:spcPct val="115000"/>
              </a:lnSpc>
              <a:spcBef>
                <a:spcPts val="800"/>
              </a:spcBef>
              <a:spcAft>
                <a:spcPts val="800"/>
              </a:spcAft>
              <a:buNone/>
            </a:pPr>
            <a:r>
              <a:t/>
            </a:r>
            <a:endParaRPr sz="1800">
              <a:solidFill>
                <a:schemeClr val="dk1"/>
              </a:solidFill>
              <a:latin typeface="Roboto"/>
              <a:ea typeface="Roboto"/>
              <a:cs typeface="Roboto"/>
              <a:sym typeface="Roboto"/>
            </a:endParaRPr>
          </a:p>
        </p:txBody>
      </p:sp>
      <p:sp>
        <p:nvSpPr>
          <p:cNvPr id="2184" name="Google Shape;2184;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5" name="Google Shape;2185;p14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14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Working Through the Logistics</a:t>
            </a:r>
            <a:endParaRPr/>
          </a:p>
        </p:txBody>
      </p:sp>
      <p:sp>
        <p:nvSpPr>
          <p:cNvPr id="2191" name="Google Shape;2191;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92" name="Google Shape;2192;p148"/>
          <p:cNvGraphicFramePr/>
          <p:nvPr/>
        </p:nvGraphicFramePr>
        <p:xfrm>
          <a:off x="260400" y="729275"/>
          <a:ext cx="3000000" cy="3000000"/>
        </p:xfrm>
        <a:graphic>
          <a:graphicData uri="http://schemas.openxmlformats.org/drawingml/2006/table">
            <a:tbl>
              <a:tblPr>
                <a:noFill/>
                <a:tableStyleId>{A00524D8-A3F9-42C3-ADDC-C56E5F67F68E}</a:tableStyleId>
              </a:tblPr>
              <a:tblGrid>
                <a:gridCol w="1032000"/>
                <a:gridCol w="7714225"/>
              </a:tblGrid>
              <a:tr h="299700">
                <a:tc rowSpan="7">
                  <a:txBody>
                    <a:bodyPr/>
                    <a:lstStyle/>
                    <a:p>
                      <a:pPr indent="0" lvl="0" marL="0" rtl="0" algn="r">
                        <a:spcBef>
                          <a:spcPts val="0"/>
                        </a:spcBef>
                        <a:spcAft>
                          <a:spcPts val="0"/>
                        </a:spcAft>
                        <a:buNone/>
                      </a:pPr>
                      <a:r>
                        <a:rPr b="1" lang="en" sz="1100">
                          <a:solidFill>
                            <a:srgbClr val="FFFFFF"/>
                          </a:solidFill>
                          <a:latin typeface="Roboto"/>
                          <a:ea typeface="Roboto"/>
                          <a:cs typeface="Roboto"/>
                          <a:sym typeface="Roboto"/>
                        </a:rPr>
                        <a:t>Instructions</a:t>
                      </a:r>
                      <a:endParaRPr b="1" sz="1100">
                        <a:solidFill>
                          <a:srgbClr val="FFFFFF"/>
                        </a:solidFill>
                        <a:latin typeface="Roboto"/>
                        <a:ea typeface="Roboto"/>
                        <a:cs typeface="Roboto"/>
                        <a:sym typeface="Roboto"/>
                      </a:endParaRPr>
                    </a:p>
                  </a:txBody>
                  <a:tcPr marT="100575" marB="100575" marR="182875"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Using the starter code provided, visualize the blobs dummy dataset using a Pandas scatter plot.</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Randomly split the dummy data into training and test datasets using scikit-learn's </a:t>
                      </a:r>
                      <a:r>
                        <a:rPr lang="en" sz="1100">
                          <a:solidFill>
                            <a:srgbClr val="FFFFFF"/>
                          </a:solidFill>
                          <a:highlight>
                            <a:srgbClr val="043461"/>
                          </a:highlight>
                          <a:latin typeface="Inconsolata SemiBold"/>
                          <a:ea typeface="Inconsolata SemiBold"/>
                          <a:cs typeface="Inconsolata SemiBold"/>
                          <a:sym typeface="Inconsolata SemiBold"/>
                        </a:rPr>
                        <a:t>train_test_split</a:t>
                      </a:r>
                      <a:r>
                        <a:rPr lang="en" sz="1100">
                          <a:solidFill>
                            <a:srgbClr val="043461"/>
                          </a:solidFill>
                          <a:latin typeface="Roboto"/>
                          <a:ea typeface="Roboto"/>
                          <a:cs typeface="Roboto"/>
                          <a:sym typeface="Roboto"/>
                        </a:rPr>
                        <a:t> method.</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Normalize both datasets using scikit-learn's </a:t>
                      </a:r>
                      <a:r>
                        <a:rPr lang="en" sz="1100">
                          <a:solidFill>
                            <a:srgbClr val="FFFFFF"/>
                          </a:solidFill>
                          <a:highlight>
                            <a:srgbClr val="043461"/>
                          </a:highlight>
                          <a:latin typeface="Inconsolata SemiBold"/>
                          <a:ea typeface="Inconsolata SemiBold"/>
                          <a:cs typeface="Inconsolata SemiBold"/>
                          <a:sym typeface="Inconsolata SemiBold"/>
                        </a:rPr>
                        <a:t>StandardScaler</a:t>
                      </a:r>
                      <a:r>
                        <a:rPr lang="en" sz="1100">
                          <a:solidFill>
                            <a:srgbClr val="043461"/>
                          </a:solidFill>
                          <a:latin typeface="Roboto"/>
                          <a:ea typeface="Roboto"/>
                          <a:cs typeface="Roboto"/>
                          <a:sym typeface="Roboto"/>
                        </a:rPr>
                        <a:t> class.</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043461"/>
                          </a:solidFill>
                          <a:latin typeface="Roboto"/>
                          <a:ea typeface="Roboto"/>
                          <a:cs typeface="Roboto"/>
                          <a:sym typeface="Roboto"/>
                        </a:rPr>
                        <a:t>Using the Keras module, create a basic neural network with five neurons in the hidden layer.</a:t>
                      </a:r>
                      <a:endParaRPr sz="11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rgbClr val="043461"/>
                          </a:solidFill>
                          <a:latin typeface="Roboto"/>
                          <a:ea typeface="Roboto"/>
                          <a:cs typeface="Roboto"/>
                          <a:sym typeface="Roboto"/>
                        </a:rPr>
                        <a:t>Note: </a:t>
                      </a:r>
                      <a:r>
                        <a:rPr lang="en" sz="1100">
                          <a:solidFill>
                            <a:srgbClr val="043461"/>
                          </a:solidFill>
                          <a:latin typeface="Roboto"/>
                          <a:ea typeface="Roboto"/>
                          <a:cs typeface="Roboto"/>
                          <a:sym typeface="Roboto"/>
                        </a:rPr>
                        <a:t>Your neural network should use two inputs and produce one classification output.</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Compile your basic neural network model.</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Train the neural network model over 50 epochs.</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Evaluate the performance of your model by printing your test loss metric and determining the predictive accuracy of the model on the test dataset.</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rowSpan="3">
                  <a:txBody>
                    <a:bodyPr/>
                    <a:lstStyle/>
                    <a:p>
                      <a:pPr indent="0" lvl="0" marL="0" rtl="0" algn="r">
                        <a:spcBef>
                          <a:spcPts val="0"/>
                        </a:spcBef>
                        <a:spcAft>
                          <a:spcPts val="0"/>
                        </a:spcAft>
                        <a:buNone/>
                      </a:pPr>
                      <a:r>
                        <a:rPr b="1" lang="en" sz="1100">
                          <a:solidFill>
                            <a:srgbClr val="FFFFFF"/>
                          </a:solidFill>
                          <a:latin typeface="Roboto"/>
                          <a:ea typeface="Roboto"/>
                          <a:cs typeface="Roboto"/>
                          <a:sym typeface="Roboto"/>
                        </a:rPr>
                        <a:t>Bonus</a:t>
                      </a:r>
                      <a:endParaRPr b="1" sz="1100">
                        <a:solidFill>
                          <a:srgbClr val="FFFFFF"/>
                        </a:solidFill>
                        <a:latin typeface="Roboto"/>
                        <a:ea typeface="Roboto"/>
                        <a:cs typeface="Roboto"/>
                        <a:sym typeface="Roboto"/>
                      </a:endParaRPr>
                    </a:p>
                  </a:txBody>
                  <a:tcPr marT="100575" marB="100575" marR="182875"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Create a new neural network with a different number of neurons.</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Train the new neural network model on the same training data and test the performance on the same testing dataset.</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Create a line plot that visualizes the neural network predictive accuracy over each epoch.</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2" name="Google Shape;1212;p94"/>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What Is a Neural Network?</a:t>
            </a:r>
            <a:endParaRPr sz="2400">
              <a:latin typeface="Roboto Medium"/>
              <a:ea typeface="Roboto Medium"/>
              <a:cs typeface="Roboto Medium"/>
              <a:sym typeface="Roboto Medium"/>
            </a:endParaRPr>
          </a:p>
        </p:txBody>
      </p:sp>
      <p:sp>
        <p:nvSpPr>
          <p:cNvPr id="1213" name="Google Shape;1213;p9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In its simplest form, a neural network contains layers of neurons that perform individual computations. </a:t>
            </a:r>
            <a:endParaRPr sz="1800">
              <a:latin typeface="Roboto"/>
              <a:ea typeface="Roboto"/>
              <a:cs typeface="Roboto"/>
              <a:sym typeface="Roboto"/>
            </a:endParaRPr>
          </a:p>
        </p:txBody>
      </p:sp>
      <p:pic>
        <p:nvPicPr>
          <p:cNvPr id="1214" name="Google Shape;1214;p94"/>
          <p:cNvPicPr preferRelativeResize="0"/>
          <p:nvPr/>
        </p:nvPicPr>
        <p:blipFill>
          <a:blip r:embed="rId3">
            <a:alphaModFix/>
          </a:blip>
          <a:stretch>
            <a:fillRect/>
          </a:stretch>
        </p:blipFill>
        <p:spPr>
          <a:xfrm>
            <a:off x="1698450" y="1436300"/>
            <a:ext cx="6051902" cy="3404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20" name="Google Shape;1220;p95"/>
          <p:cNvPicPr preferRelativeResize="0"/>
          <p:nvPr/>
        </p:nvPicPr>
        <p:blipFill rotWithShape="1">
          <a:blip r:embed="rId3">
            <a:alphaModFix/>
          </a:blip>
          <a:srcRect b="4852" l="0" r="0" t="0"/>
          <a:stretch/>
        </p:blipFill>
        <p:spPr>
          <a:xfrm>
            <a:off x="1524600" y="1539099"/>
            <a:ext cx="6094800" cy="3262100"/>
          </a:xfrm>
          <a:prstGeom prst="rect">
            <a:avLst/>
          </a:prstGeom>
          <a:noFill/>
          <a:ln>
            <a:noFill/>
          </a:ln>
        </p:spPr>
      </p:pic>
      <p:sp>
        <p:nvSpPr>
          <p:cNvPr id="1221" name="Google Shape;1221;p95"/>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What Is a Neural Network?</a:t>
            </a:r>
            <a:endParaRPr sz="2400">
              <a:latin typeface="Roboto Medium"/>
              <a:ea typeface="Roboto Medium"/>
              <a:cs typeface="Roboto Medium"/>
              <a:sym typeface="Roboto Medium"/>
            </a:endParaRPr>
          </a:p>
        </p:txBody>
      </p:sp>
      <p:sp>
        <p:nvSpPr>
          <p:cNvPr id="1222" name="Google Shape;1222;p9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These computations are connected and weighed against one another until the neurons reach the final layer. In the final layer, the neurons return either a numerical result or an encoded categorical result.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8" name="Google Shape;1228;p96"/>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What Is a Neural Network?</a:t>
            </a:r>
            <a:endParaRPr sz="24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1229" name="Google Shape;1229;p96"/>
          <p:cNvSpPr txBox="1"/>
          <p:nvPr/>
        </p:nvSpPr>
        <p:spPr>
          <a:xfrm>
            <a:off x="0" y="675975"/>
            <a:ext cx="4371000" cy="7197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Neural networks are an advanced form of machine learning that:</a:t>
            </a:r>
            <a:endParaRPr sz="1800">
              <a:latin typeface="Roboto"/>
              <a:ea typeface="Roboto"/>
              <a:cs typeface="Roboto"/>
              <a:sym typeface="Roboto"/>
            </a:endParaRPr>
          </a:p>
        </p:txBody>
      </p:sp>
      <p:sp>
        <p:nvSpPr>
          <p:cNvPr id="1230" name="Google Shape;1230;p9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latin typeface="Roboto"/>
              <a:ea typeface="Roboto"/>
              <a:cs typeface="Roboto"/>
              <a:sym typeface="Roboto"/>
            </a:endParaRPr>
          </a:p>
        </p:txBody>
      </p:sp>
      <p:sp>
        <p:nvSpPr>
          <p:cNvPr id="1231" name="Google Shape;1231;p96"/>
          <p:cNvSpPr txBox="1"/>
          <p:nvPr/>
        </p:nvSpPr>
        <p:spPr>
          <a:xfrm>
            <a:off x="175" y="1500950"/>
            <a:ext cx="3598500" cy="1351800"/>
          </a:xfrm>
          <a:prstGeom prst="rect">
            <a:avLst/>
          </a:prstGeom>
          <a:noFill/>
          <a:ln>
            <a:noFill/>
          </a:ln>
        </p:spPr>
        <p:txBody>
          <a:bodyPr anchorCtr="0" anchor="t" bIns="914400" lIns="457200" spcFirstLastPara="1" rIns="457200" wrap="square" tIns="0">
            <a:noAutofit/>
          </a:bodyPr>
          <a:lstStyle/>
          <a:p>
            <a:pPr indent="-193040" lvl="0" marL="320040" rtl="0" algn="l">
              <a:spcBef>
                <a:spcPts val="0"/>
              </a:spcBef>
              <a:spcAft>
                <a:spcPts val="0"/>
              </a:spcAft>
              <a:buSzPts val="1600"/>
              <a:buFont typeface="Roboto"/>
              <a:buChar char="●"/>
            </a:pPr>
            <a:r>
              <a:rPr lang="en" sz="1600">
                <a:latin typeface="Roboto"/>
                <a:ea typeface="Roboto"/>
                <a:cs typeface="Roboto"/>
                <a:sym typeface="Roboto"/>
              </a:rPr>
              <a:t>Recognizes patterns and features of input data</a:t>
            </a:r>
            <a:endParaRPr sz="1600">
              <a:latin typeface="Roboto"/>
              <a:ea typeface="Roboto"/>
              <a:cs typeface="Roboto"/>
              <a:sym typeface="Roboto"/>
            </a:endParaRPr>
          </a:p>
          <a:p>
            <a:pPr indent="-193040" lvl="0" marL="320040" rtl="0" algn="l">
              <a:spcBef>
                <a:spcPts val="1000"/>
              </a:spcBef>
              <a:spcAft>
                <a:spcPts val="0"/>
              </a:spcAft>
              <a:buSzPts val="1600"/>
              <a:buFont typeface="Roboto"/>
              <a:buChar char="●"/>
            </a:pPr>
            <a:r>
              <a:rPr lang="en" sz="1600">
                <a:latin typeface="Roboto"/>
                <a:ea typeface="Roboto"/>
                <a:cs typeface="Roboto"/>
                <a:sym typeface="Roboto"/>
              </a:rPr>
              <a:t>Provides a clear quantitative output</a:t>
            </a:r>
            <a:endParaRPr sz="1600">
              <a:latin typeface="Roboto"/>
              <a:ea typeface="Roboto"/>
              <a:cs typeface="Roboto"/>
              <a:sym typeface="Roboto"/>
            </a:endParaRPr>
          </a:p>
        </p:txBody>
      </p:sp>
      <p:sp>
        <p:nvSpPr>
          <p:cNvPr id="1232" name="Google Shape;1232;p96"/>
          <p:cNvSpPr/>
          <p:nvPr/>
        </p:nvSpPr>
        <p:spPr>
          <a:xfrm>
            <a:off x="4204325" y="0"/>
            <a:ext cx="4952100" cy="5143500"/>
          </a:xfrm>
          <a:prstGeom prst="rect">
            <a:avLst/>
          </a:pr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6"/>
          <p:cNvSpPr/>
          <p:nvPr/>
        </p:nvSpPr>
        <p:spPr>
          <a:xfrm>
            <a:off x="5142975" y="39485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34" name="Google Shape;1234;p96"/>
          <p:cNvSpPr/>
          <p:nvPr/>
        </p:nvSpPr>
        <p:spPr>
          <a:xfrm>
            <a:off x="5790687" y="39485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35" name="Google Shape;1235;p96"/>
          <p:cNvSpPr/>
          <p:nvPr/>
        </p:nvSpPr>
        <p:spPr>
          <a:xfrm>
            <a:off x="6438399" y="39485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36" name="Google Shape;1236;p96"/>
          <p:cNvSpPr/>
          <p:nvPr/>
        </p:nvSpPr>
        <p:spPr>
          <a:xfrm>
            <a:off x="7086111" y="39485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37" name="Google Shape;1237;p96"/>
          <p:cNvSpPr txBox="1"/>
          <p:nvPr/>
        </p:nvSpPr>
        <p:spPr>
          <a:xfrm>
            <a:off x="7959600" y="554000"/>
            <a:ext cx="9567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rgbClr val="000000"/>
                </a:solidFill>
                <a:latin typeface="Roboto Medium"/>
                <a:ea typeface="Roboto Medium"/>
                <a:cs typeface="Roboto Medium"/>
                <a:sym typeface="Roboto Medium"/>
              </a:rPr>
              <a:t>Training</a:t>
            </a:r>
            <a:endParaRPr>
              <a:solidFill>
                <a:srgbClr val="000000"/>
              </a:solidFill>
              <a:latin typeface="Roboto Medium"/>
              <a:ea typeface="Roboto Medium"/>
              <a:cs typeface="Roboto Medium"/>
              <a:sym typeface="Roboto Medium"/>
            </a:endParaRPr>
          </a:p>
        </p:txBody>
      </p:sp>
      <p:cxnSp>
        <p:nvCxnSpPr>
          <p:cNvPr id="1238" name="Google Shape;1238;p96"/>
          <p:cNvCxnSpPr/>
          <p:nvPr/>
        </p:nvCxnSpPr>
        <p:spPr>
          <a:xfrm>
            <a:off x="4467650" y="1158600"/>
            <a:ext cx="4432500" cy="0"/>
          </a:xfrm>
          <a:prstGeom prst="straightConnector1">
            <a:avLst/>
          </a:prstGeom>
          <a:noFill/>
          <a:ln cap="flat" cmpd="sng" w="28575">
            <a:solidFill>
              <a:srgbClr val="FFFFFF"/>
            </a:solidFill>
            <a:prstDash val="dash"/>
            <a:round/>
            <a:headEnd len="med" w="med" type="none"/>
            <a:tailEnd len="med" w="med" type="none"/>
          </a:ln>
        </p:spPr>
      </p:cxnSp>
      <p:sp>
        <p:nvSpPr>
          <p:cNvPr id="1239" name="Google Shape;1239;p96"/>
          <p:cNvSpPr/>
          <p:nvPr/>
        </p:nvSpPr>
        <p:spPr>
          <a:xfrm>
            <a:off x="6161150" y="138865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cxnSp>
        <p:nvCxnSpPr>
          <p:cNvPr id="1240" name="Google Shape;1240;p96"/>
          <p:cNvCxnSpPr>
            <a:stCxn id="1233" idx="4"/>
            <a:endCxn id="1239" idx="0"/>
          </p:cNvCxnSpPr>
          <p:nvPr/>
        </p:nvCxnSpPr>
        <p:spPr>
          <a:xfrm>
            <a:off x="5409825" y="928552"/>
            <a:ext cx="1018200" cy="460200"/>
          </a:xfrm>
          <a:prstGeom prst="straightConnector1">
            <a:avLst/>
          </a:prstGeom>
          <a:noFill/>
          <a:ln cap="flat" cmpd="sng" w="9525">
            <a:solidFill>
              <a:srgbClr val="595959"/>
            </a:solidFill>
            <a:prstDash val="solid"/>
            <a:round/>
            <a:headEnd len="med" w="med" type="none"/>
            <a:tailEnd len="med" w="med" type="none"/>
          </a:ln>
        </p:spPr>
      </p:cxnSp>
      <p:cxnSp>
        <p:nvCxnSpPr>
          <p:cNvPr id="1241" name="Google Shape;1241;p96"/>
          <p:cNvCxnSpPr>
            <a:stCxn id="1234" idx="4"/>
            <a:endCxn id="1239" idx="0"/>
          </p:cNvCxnSpPr>
          <p:nvPr/>
        </p:nvCxnSpPr>
        <p:spPr>
          <a:xfrm>
            <a:off x="6057537" y="928552"/>
            <a:ext cx="370500" cy="460200"/>
          </a:xfrm>
          <a:prstGeom prst="straightConnector1">
            <a:avLst/>
          </a:prstGeom>
          <a:noFill/>
          <a:ln cap="flat" cmpd="sng" w="9525">
            <a:solidFill>
              <a:srgbClr val="595959"/>
            </a:solidFill>
            <a:prstDash val="solid"/>
            <a:round/>
            <a:headEnd len="med" w="med" type="none"/>
            <a:tailEnd len="med" w="med" type="none"/>
          </a:ln>
        </p:spPr>
      </p:cxnSp>
      <p:cxnSp>
        <p:nvCxnSpPr>
          <p:cNvPr id="1242" name="Google Shape;1242;p96"/>
          <p:cNvCxnSpPr>
            <a:stCxn id="1235" idx="4"/>
            <a:endCxn id="1239" idx="0"/>
          </p:cNvCxnSpPr>
          <p:nvPr/>
        </p:nvCxnSpPr>
        <p:spPr>
          <a:xfrm flipH="1">
            <a:off x="6428049" y="928552"/>
            <a:ext cx="277200" cy="460200"/>
          </a:xfrm>
          <a:prstGeom prst="straightConnector1">
            <a:avLst/>
          </a:prstGeom>
          <a:noFill/>
          <a:ln cap="flat" cmpd="sng" w="9525">
            <a:solidFill>
              <a:srgbClr val="595959"/>
            </a:solidFill>
            <a:prstDash val="solid"/>
            <a:round/>
            <a:headEnd len="med" w="med" type="none"/>
            <a:tailEnd len="med" w="med" type="none"/>
          </a:ln>
        </p:spPr>
      </p:cxnSp>
      <p:cxnSp>
        <p:nvCxnSpPr>
          <p:cNvPr id="1243" name="Google Shape;1243;p96"/>
          <p:cNvCxnSpPr>
            <a:stCxn id="1236" idx="4"/>
            <a:endCxn id="1239" idx="0"/>
          </p:cNvCxnSpPr>
          <p:nvPr/>
        </p:nvCxnSpPr>
        <p:spPr>
          <a:xfrm flipH="1">
            <a:off x="6428061" y="928552"/>
            <a:ext cx="924900" cy="460200"/>
          </a:xfrm>
          <a:prstGeom prst="straightConnector1">
            <a:avLst/>
          </a:prstGeom>
          <a:noFill/>
          <a:ln cap="flat" cmpd="sng" w="9525">
            <a:solidFill>
              <a:srgbClr val="595959"/>
            </a:solidFill>
            <a:prstDash val="solid"/>
            <a:round/>
            <a:headEnd len="med" w="med" type="none"/>
            <a:tailEnd len="med" w="med" type="none"/>
          </a:ln>
        </p:spPr>
      </p:cxnSp>
      <p:sp>
        <p:nvSpPr>
          <p:cNvPr id="1244" name="Google Shape;1244;p96"/>
          <p:cNvSpPr/>
          <p:nvPr/>
        </p:nvSpPr>
        <p:spPr>
          <a:xfrm>
            <a:off x="5259700" y="516675"/>
            <a:ext cx="290100" cy="290100"/>
          </a:xfrm>
          <a:prstGeom prst="diamond">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6"/>
          <p:cNvSpPr/>
          <p:nvPr/>
        </p:nvSpPr>
        <p:spPr>
          <a:xfrm>
            <a:off x="5909550" y="513700"/>
            <a:ext cx="296100" cy="296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6"/>
          <p:cNvSpPr/>
          <p:nvPr/>
        </p:nvSpPr>
        <p:spPr>
          <a:xfrm>
            <a:off x="6562700" y="516325"/>
            <a:ext cx="285300" cy="246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6"/>
          <p:cNvSpPr/>
          <p:nvPr/>
        </p:nvSpPr>
        <p:spPr>
          <a:xfrm>
            <a:off x="7222475" y="531150"/>
            <a:ext cx="261000" cy="26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96"/>
          <p:cNvGrpSpPr/>
          <p:nvPr/>
        </p:nvGrpSpPr>
        <p:grpSpPr>
          <a:xfrm>
            <a:off x="4467125" y="1388652"/>
            <a:ext cx="533700" cy="533700"/>
            <a:chOff x="4467125" y="1388652"/>
            <a:chExt cx="533700" cy="533700"/>
          </a:xfrm>
        </p:grpSpPr>
        <p:sp>
          <p:nvSpPr>
            <p:cNvPr id="1249" name="Google Shape;1249;p96"/>
            <p:cNvSpPr/>
            <p:nvPr/>
          </p:nvSpPr>
          <p:spPr>
            <a:xfrm>
              <a:off x="4467125" y="138865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50" name="Google Shape;1250;p96"/>
            <p:cNvSpPr/>
            <p:nvPr/>
          </p:nvSpPr>
          <p:spPr>
            <a:xfrm>
              <a:off x="4580125" y="1491425"/>
              <a:ext cx="307800" cy="266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51" name="Google Shape;1251;p96"/>
          <p:cNvCxnSpPr>
            <a:stCxn id="1249" idx="6"/>
            <a:endCxn id="1239" idx="2"/>
          </p:cNvCxnSpPr>
          <p:nvPr/>
        </p:nvCxnSpPr>
        <p:spPr>
          <a:xfrm>
            <a:off x="5000825" y="1655502"/>
            <a:ext cx="1160400" cy="0"/>
          </a:xfrm>
          <a:prstGeom prst="straightConnector1">
            <a:avLst/>
          </a:prstGeom>
          <a:noFill/>
          <a:ln cap="flat" cmpd="sng" w="9525">
            <a:solidFill>
              <a:srgbClr val="595959"/>
            </a:solidFill>
            <a:prstDash val="solid"/>
            <a:round/>
            <a:headEnd len="med" w="med" type="none"/>
            <a:tailEnd len="med" w="med" type="none"/>
          </a:ln>
        </p:spPr>
      </p:cxnSp>
      <p:cxnSp>
        <p:nvCxnSpPr>
          <p:cNvPr id="1252" name="Google Shape;1252;p96"/>
          <p:cNvCxnSpPr/>
          <p:nvPr/>
        </p:nvCxnSpPr>
        <p:spPr>
          <a:xfrm>
            <a:off x="4467650" y="2080225"/>
            <a:ext cx="4432500" cy="0"/>
          </a:xfrm>
          <a:prstGeom prst="straightConnector1">
            <a:avLst/>
          </a:prstGeom>
          <a:noFill/>
          <a:ln cap="flat" cmpd="sng" w="28575">
            <a:solidFill>
              <a:srgbClr val="FFFFFF"/>
            </a:solidFill>
            <a:prstDash val="dash"/>
            <a:round/>
            <a:headEnd len="med" w="med" type="none"/>
            <a:tailEnd len="med" w="med" type="none"/>
          </a:ln>
        </p:spPr>
      </p:cxnSp>
      <p:sp>
        <p:nvSpPr>
          <p:cNvPr id="1253" name="Google Shape;1253;p96"/>
          <p:cNvSpPr txBox="1"/>
          <p:nvPr/>
        </p:nvSpPr>
        <p:spPr>
          <a:xfrm>
            <a:off x="7959600" y="1554600"/>
            <a:ext cx="9567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rgbClr val="000000"/>
                </a:solidFill>
                <a:latin typeface="Roboto Medium"/>
                <a:ea typeface="Roboto Medium"/>
                <a:cs typeface="Roboto Medium"/>
                <a:sym typeface="Roboto Medium"/>
              </a:rPr>
              <a:t>Input</a:t>
            </a:r>
            <a:endParaRPr>
              <a:solidFill>
                <a:srgbClr val="000000"/>
              </a:solidFill>
              <a:latin typeface="Roboto Medium"/>
              <a:ea typeface="Roboto Medium"/>
              <a:cs typeface="Roboto Medium"/>
              <a:sym typeface="Roboto Medium"/>
            </a:endParaRPr>
          </a:p>
        </p:txBody>
      </p:sp>
      <p:cxnSp>
        <p:nvCxnSpPr>
          <p:cNvPr id="1254" name="Google Shape;1254;p96"/>
          <p:cNvCxnSpPr/>
          <p:nvPr/>
        </p:nvCxnSpPr>
        <p:spPr>
          <a:xfrm>
            <a:off x="4467650" y="4280600"/>
            <a:ext cx="4432500" cy="0"/>
          </a:xfrm>
          <a:prstGeom prst="straightConnector1">
            <a:avLst/>
          </a:prstGeom>
          <a:noFill/>
          <a:ln cap="flat" cmpd="sng" w="28575">
            <a:solidFill>
              <a:srgbClr val="FFFFFF"/>
            </a:solidFill>
            <a:prstDash val="dash"/>
            <a:round/>
            <a:headEnd len="med" w="med" type="none"/>
            <a:tailEnd len="med" w="med" type="none"/>
          </a:ln>
        </p:spPr>
      </p:cxnSp>
      <p:sp>
        <p:nvSpPr>
          <p:cNvPr id="1255" name="Google Shape;1255;p96"/>
          <p:cNvSpPr txBox="1"/>
          <p:nvPr/>
        </p:nvSpPr>
        <p:spPr>
          <a:xfrm>
            <a:off x="7959600" y="3073075"/>
            <a:ext cx="9567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rgbClr val="000000"/>
                </a:solidFill>
                <a:latin typeface="Roboto Medium"/>
                <a:ea typeface="Roboto Medium"/>
                <a:cs typeface="Roboto Medium"/>
                <a:sym typeface="Roboto Medium"/>
              </a:rPr>
              <a:t>Recognition</a:t>
            </a:r>
            <a:endParaRPr>
              <a:solidFill>
                <a:srgbClr val="000000"/>
              </a:solidFill>
              <a:latin typeface="Roboto Medium"/>
              <a:ea typeface="Roboto Medium"/>
              <a:cs typeface="Roboto Medium"/>
              <a:sym typeface="Roboto Medium"/>
            </a:endParaRPr>
          </a:p>
        </p:txBody>
      </p:sp>
      <p:sp>
        <p:nvSpPr>
          <p:cNvPr id="1256" name="Google Shape;1256;p96"/>
          <p:cNvSpPr txBox="1"/>
          <p:nvPr/>
        </p:nvSpPr>
        <p:spPr>
          <a:xfrm>
            <a:off x="7959600" y="4503775"/>
            <a:ext cx="9567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rgbClr val="000000"/>
                </a:solidFill>
                <a:latin typeface="Roboto Medium"/>
                <a:ea typeface="Roboto Medium"/>
                <a:cs typeface="Roboto Medium"/>
                <a:sym typeface="Roboto Medium"/>
              </a:rPr>
              <a:t>Result</a:t>
            </a:r>
            <a:endParaRPr>
              <a:solidFill>
                <a:srgbClr val="000000"/>
              </a:solidFill>
              <a:latin typeface="Roboto Medium"/>
              <a:ea typeface="Roboto Medium"/>
              <a:cs typeface="Roboto Medium"/>
              <a:sym typeface="Roboto Medium"/>
            </a:endParaRPr>
          </a:p>
        </p:txBody>
      </p:sp>
      <p:sp>
        <p:nvSpPr>
          <p:cNvPr id="1257" name="Google Shape;1257;p96"/>
          <p:cNvSpPr/>
          <p:nvPr/>
        </p:nvSpPr>
        <p:spPr>
          <a:xfrm>
            <a:off x="5205875" y="227320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58" name="Google Shape;1258;p96"/>
          <p:cNvSpPr/>
          <p:nvPr/>
        </p:nvSpPr>
        <p:spPr>
          <a:xfrm>
            <a:off x="5837312" y="227320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59" name="Google Shape;1259;p96"/>
          <p:cNvSpPr/>
          <p:nvPr/>
        </p:nvSpPr>
        <p:spPr>
          <a:xfrm>
            <a:off x="6468737" y="227320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60" name="Google Shape;1260;p96"/>
          <p:cNvSpPr/>
          <p:nvPr/>
        </p:nvSpPr>
        <p:spPr>
          <a:xfrm>
            <a:off x="7131624" y="227320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61" name="Google Shape;1261;p96"/>
          <p:cNvSpPr/>
          <p:nvPr/>
        </p:nvSpPr>
        <p:spPr>
          <a:xfrm>
            <a:off x="5205875" y="2953440"/>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62" name="Google Shape;1262;p96"/>
          <p:cNvSpPr/>
          <p:nvPr/>
        </p:nvSpPr>
        <p:spPr>
          <a:xfrm>
            <a:off x="5837312" y="2953440"/>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63" name="Google Shape;1263;p96"/>
          <p:cNvSpPr/>
          <p:nvPr/>
        </p:nvSpPr>
        <p:spPr>
          <a:xfrm>
            <a:off x="6468737" y="2953440"/>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64" name="Google Shape;1264;p96"/>
          <p:cNvSpPr/>
          <p:nvPr/>
        </p:nvSpPr>
        <p:spPr>
          <a:xfrm>
            <a:off x="7131624" y="2953440"/>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65" name="Google Shape;1265;p96"/>
          <p:cNvSpPr/>
          <p:nvPr/>
        </p:nvSpPr>
        <p:spPr>
          <a:xfrm>
            <a:off x="5837300" y="3633677"/>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66" name="Google Shape;1266;p96"/>
          <p:cNvSpPr/>
          <p:nvPr/>
        </p:nvSpPr>
        <p:spPr>
          <a:xfrm>
            <a:off x="6485012" y="3633677"/>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grpSp>
        <p:nvGrpSpPr>
          <p:cNvPr id="1267" name="Google Shape;1267;p96"/>
          <p:cNvGrpSpPr/>
          <p:nvPr/>
        </p:nvGrpSpPr>
        <p:grpSpPr>
          <a:xfrm>
            <a:off x="6161150" y="4423502"/>
            <a:ext cx="533700" cy="533700"/>
            <a:chOff x="4467125" y="1388652"/>
            <a:chExt cx="533700" cy="533700"/>
          </a:xfrm>
        </p:grpSpPr>
        <p:sp>
          <p:nvSpPr>
            <p:cNvPr id="1268" name="Google Shape;1268;p96"/>
            <p:cNvSpPr/>
            <p:nvPr/>
          </p:nvSpPr>
          <p:spPr>
            <a:xfrm>
              <a:off x="4467125" y="1388652"/>
              <a:ext cx="533700" cy="533700"/>
            </a:xfrm>
            <a:prstGeom prst="ellipse">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FFFFFF"/>
                </a:solidFill>
                <a:latin typeface="Arial"/>
                <a:ea typeface="Arial"/>
                <a:cs typeface="Arial"/>
                <a:sym typeface="Arial"/>
              </a:endParaRPr>
            </a:p>
          </p:txBody>
        </p:sp>
        <p:sp>
          <p:nvSpPr>
            <p:cNvPr id="1269" name="Google Shape;1269;p96"/>
            <p:cNvSpPr/>
            <p:nvPr/>
          </p:nvSpPr>
          <p:spPr>
            <a:xfrm>
              <a:off x="4580125" y="1491425"/>
              <a:ext cx="307800" cy="266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70" name="Google Shape;1270;p96"/>
          <p:cNvCxnSpPr>
            <a:stCxn id="1239" idx="4"/>
            <a:endCxn id="1257" idx="0"/>
          </p:cNvCxnSpPr>
          <p:nvPr/>
        </p:nvCxnSpPr>
        <p:spPr>
          <a:xfrm flipH="1">
            <a:off x="5472800" y="1922352"/>
            <a:ext cx="955200" cy="351000"/>
          </a:xfrm>
          <a:prstGeom prst="straightConnector1">
            <a:avLst/>
          </a:prstGeom>
          <a:noFill/>
          <a:ln cap="flat" cmpd="sng" w="9525">
            <a:solidFill>
              <a:srgbClr val="595959"/>
            </a:solidFill>
            <a:prstDash val="solid"/>
            <a:round/>
            <a:headEnd len="med" w="med" type="none"/>
            <a:tailEnd len="med" w="med" type="none"/>
          </a:ln>
        </p:spPr>
      </p:cxnSp>
      <p:cxnSp>
        <p:nvCxnSpPr>
          <p:cNvPr id="1271" name="Google Shape;1271;p96"/>
          <p:cNvCxnSpPr>
            <a:stCxn id="1239" idx="4"/>
            <a:endCxn id="1258" idx="0"/>
          </p:cNvCxnSpPr>
          <p:nvPr/>
        </p:nvCxnSpPr>
        <p:spPr>
          <a:xfrm flipH="1">
            <a:off x="6104300" y="1922352"/>
            <a:ext cx="323700" cy="351000"/>
          </a:xfrm>
          <a:prstGeom prst="straightConnector1">
            <a:avLst/>
          </a:prstGeom>
          <a:noFill/>
          <a:ln cap="flat" cmpd="sng" w="9525">
            <a:solidFill>
              <a:srgbClr val="595959"/>
            </a:solidFill>
            <a:prstDash val="solid"/>
            <a:round/>
            <a:headEnd len="med" w="med" type="none"/>
            <a:tailEnd len="med" w="med" type="none"/>
          </a:ln>
        </p:spPr>
      </p:cxnSp>
      <p:cxnSp>
        <p:nvCxnSpPr>
          <p:cNvPr id="1272" name="Google Shape;1272;p96"/>
          <p:cNvCxnSpPr>
            <a:stCxn id="1239" idx="4"/>
            <a:endCxn id="1259" idx="0"/>
          </p:cNvCxnSpPr>
          <p:nvPr/>
        </p:nvCxnSpPr>
        <p:spPr>
          <a:xfrm>
            <a:off x="6428000" y="1922352"/>
            <a:ext cx="307500" cy="351000"/>
          </a:xfrm>
          <a:prstGeom prst="straightConnector1">
            <a:avLst/>
          </a:prstGeom>
          <a:noFill/>
          <a:ln cap="flat" cmpd="sng" w="9525">
            <a:solidFill>
              <a:srgbClr val="595959"/>
            </a:solidFill>
            <a:prstDash val="solid"/>
            <a:round/>
            <a:headEnd len="med" w="med" type="none"/>
            <a:tailEnd len="med" w="med" type="none"/>
          </a:ln>
        </p:spPr>
      </p:cxnSp>
      <p:cxnSp>
        <p:nvCxnSpPr>
          <p:cNvPr id="1273" name="Google Shape;1273;p96"/>
          <p:cNvCxnSpPr>
            <a:stCxn id="1239" idx="4"/>
            <a:endCxn id="1260" idx="0"/>
          </p:cNvCxnSpPr>
          <p:nvPr/>
        </p:nvCxnSpPr>
        <p:spPr>
          <a:xfrm>
            <a:off x="6428000" y="1922352"/>
            <a:ext cx="970500" cy="351000"/>
          </a:xfrm>
          <a:prstGeom prst="straightConnector1">
            <a:avLst/>
          </a:prstGeom>
          <a:noFill/>
          <a:ln cap="flat" cmpd="sng" w="9525">
            <a:solidFill>
              <a:srgbClr val="595959"/>
            </a:solidFill>
            <a:prstDash val="solid"/>
            <a:round/>
            <a:headEnd len="med" w="med" type="none"/>
            <a:tailEnd len="med" w="med" type="none"/>
          </a:ln>
        </p:spPr>
      </p:cxnSp>
      <p:cxnSp>
        <p:nvCxnSpPr>
          <p:cNvPr id="1274" name="Google Shape;1274;p96"/>
          <p:cNvCxnSpPr>
            <a:endCxn id="1261" idx="0"/>
          </p:cNvCxnSpPr>
          <p:nvPr/>
        </p:nvCxnSpPr>
        <p:spPr>
          <a:xfrm>
            <a:off x="5472725" y="2807040"/>
            <a:ext cx="0" cy="146400"/>
          </a:xfrm>
          <a:prstGeom prst="straightConnector1">
            <a:avLst/>
          </a:prstGeom>
          <a:noFill/>
          <a:ln cap="flat" cmpd="sng" w="9525">
            <a:solidFill>
              <a:srgbClr val="595959"/>
            </a:solidFill>
            <a:prstDash val="solid"/>
            <a:round/>
            <a:headEnd len="med" w="med" type="none"/>
            <a:tailEnd len="med" w="med" type="none"/>
          </a:ln>
        </p:spPr>
      </p:cxnSp>
      <p:cxnSp>
        <p:nvCxnSpPr>
          <p:cNvPr id="1275" name="Google Shape;1275;p96"/>
          <p:cNvCxnSpPr>
            <a:stCxn id="1257" idx="4"/>
            <a:endCxn id="1262" idx="0"/>
          </p:cNvCxnSpPr>
          <p:nvPr/>
        </p:nvCxnSpPr>
        <p:spPr>
          <a:xfrm>
            <a:off x="5472725" y="2806902"/>
            <a:ext cx="631500" cy="146400"/>
          </a:xfrm>
          <a:prstGeom prst="straightConnector1">
            <a:avLst/>
          </a:prstGeom>
          <a:noFill/>
          <a:ln cap="flat" cmpd="sng" w="9525">
            <a:solidFill>
              <a:srgbClr val="595959"/>
            </a:solidFill>
            <a:prstDash val="solid"/>
            <a:round/>
            <a:headEnd len="med" w="med" type="none"/>
            <a:tailEnd len="med" w="med" type="none"/>
          </a:ln>
        </p:spPr>
      </p:cxnSp>
      <p:cxnSp>
        <p:nvCxnSpPr>
          <p:cNvPr id="1276" name="Google Shape;1276;p96"/>
          <p:cNvCxnSpPr>
            <a:stCxn id="1257" idx="4"/>
            <a:endCxn id="1263" idx="0"/>
          </p:cNvCxnSpPr>
          <p:nvPr/>
        </p:nvCxnSpPr>
        <p:spPr>
          <a:xfrm>
            <a:off x="5472725" y="2806902"/>
            <a:ext cx="1263000" cy="146400"/>
          </a:xfrm>
          <a:prstGeom prst="straightConnector1">
            <a:avLst/>
          </a:prstGeom>
          <a:noFill/>
          <a:ln cap="flat" cmpd="sng" w="9525">
            <a:solidFill>
              <a:srgbClr val="595959"/>
            </a:solidFill>
            <a:prstDash val="solid"/>
            <a:round/>
            <a:headEnd len="med" w="med" type="none"/>
            <a:tailEnd len="med" w="med" type="none"/>
          </a:ln>
        </p:spPr>
      </p:cxnSp>
      <p:cxnSp>
        <p:nvCxnSpPr>
          <p:cNvPr id="1277" name="Google Shape;1277;p96"/>
          <p:cNvCxnSpPr>
            <a:stCxn id="1257" idx="4"/>
            <a:endCxn id="1264" idx="0"/>
          </p:cNvCxnSpPr>
          <p:nvPr/>
        </p:nvCxnSpPr>
        <p:spPr>
          <a:xfrm>
            <a:off x="5472725" y="2806902"/>
            <a:ext cx="1925700" cy="146400"/>
          </a:xfrm>
          <a:prstGeom prst="straightConnector1">
            <a:avLst/>
          </a:prstGeom>
          <a:noFill/>
          <a:ln cap="flat" cmpd="sng" w="9525">
            <a:solidFill>
              <a:srgbClr val="595959"/>
            </a:solidFill>
            <a:prstDash val="solid"/>
            <a:round/>
            <a:headEnd len="med" w="med" type="none"/>
            <a:tailEnd len="med" w="med" type="none"/>
          </a:ln>
        </p:spPr>
      </p:cxnSp>
      <p:cxnSp>
        <p:nvCxnSpPr>
          <p:cNvPr id="1278" name="Google Shape;1278;p96"/>
          <p:cNvCxnSpPr>
            <a:endCxn id="1261" idx="0"/>
          </p:cNvCxnSpPr>
          <p:nvPr/>
        </p:nvCxnSpPr>
        <p:spPr>
          <a:xfrm flipH="1">
            <a:off x="5472725" y="2807040"/>
            <a:ext cx="631500" cy="146400"/>
          </a:xfrm>
          <a:prstGeom prst="straightConnector1">
            <a:avLst/>
          </a:prstGeom>
          <a:noFill/>
          <a:ln cap="flat" cmpd="sng" w="9525">
            <a:solidFill>
              <a:srgbClr val="595959"/>
            </a:solidFill>
            <a:prstDash val="solid"/>
            <a:round/>
            <a:headEnd len="med" w="med" type="none"/>
            <a:tailEnd len="med" w="med" type="none"/>
          </a:ln>
        </p:spPr>
      </p:cxnSp>
      <p:cxnSp>
        <p:nvCxnSpPr>
          <p:cNvPr id="1279" name="Google Shape;1279;p96"/>
          <p:cNvCxnSpPr>
            <a:endCxn id="1262" idx="0"/>
          </p:cNvCxnSpPr>
          <p:nvPr/>
        </p:nvCxnSpPr>
        <p:spPr>
          <a:xfrm>
            <a:off x="6104162" y="2807040"/>
            <a:ext cx="0" cy="146400"/>
          </a:xfrm>
          <a:prstGeom prst="straightConnector1">
            <a:avLst/>
          </a:prstGeom>
          <a:noFill/>
          <a:ln cap="flat" cmpd="sng" w="9525">
            <a:solidFill>
              <a:srgbClr val="595959"/>
            </a:solidFill>
            <a:prstDash val="solid"/>
            <a:round/>
            <a:headEnd len="med" w="med" type="none"/>
            <a:tailEnd len="med" w="med" type="none"/>
          </a:ln>
        </p:spPr>
      </p:cxnSp>
      <p:cxnSp>
        <p:nvCxnSpPr>
          <p:cNvPr id="1280" name="Google Shape;1280;p96"/>
          <p:cNvCxnSpPr>
            <a:stCxn id="1258" idx="4"/>
            <a:endCxn id="1263" idx="0"/>
          </p:cNvCxnSpPr>
          <p:nvPr/>
        </p:nvCxnSpPr>
        <p:spPr>
          <a:xfrm>
            <a:off x="6104162" y="2806902"/>
            <a:ext cx="631500" cy="146400"/>
          </a:xfrm>
          <a:prstGeom prst="straightConnector1">
            <a:avLst/>
          </a:prstGeom>
          <a:noFill/>
          <a:ln cap="flat" cmpd="sng" w="9525">
            <a:solidFill>
              <a:srgbClr val="595959"/>
            </a:solidFill>
            <a:prstDash val="solid"/>
            <a:round/>
            <a:headEnd len="med" w="med" type="none"/>
            <a:tailEnd len="med" w="med" type="none"/>
          </a:ln>
        </p:spPr>
      </p:cxnSp>
      <p:cxnSp>
        <p:nvCxnSpPr>
          <p:cNvPr id="1281" name="Google Shape;1281;p96"/>
          <p:cNvCxnSpPr>
            <a:stCxn id="1258" idx="4"/>
            <a:endCxn id="1264" idx="0"/>
          </p:cNvCxnSpPr>
          <p:nvPr/>
        </p:nvCxnSpPr>
        <p:spPr>
          <a:xfrm>
            <a:off x="6104162" y="2806902"/>
            <a:ext cx="1294200" cy="146400"/>
          </a:xfrm>
          <a:prstGeom prst="straightConnector1">
            <a:avLst/>
          </a:prstGeom>
          <a:noFill/>
          <a:ln cap="flat" cmpd="sng" w="9525">
            <a:solidFill>
              <a:srgbClr val="595959"/>
            </a:solidFill>
            <a:prstDash val="solid"/>
            <a:round/>
            <a:headEnd len="med" w="med" type="none"/>
            <a:tailEnd len="med" w="med" type="none"/>
          </a:ln>
        </p:spPr>
      </p:cxnSp>
      <p:cxnSp>
        <p:nvCxnSpPr>
          <p:cNvPr id="1282" name="Google Shape;1282;p96"/>
          <p:cNvCxnSpPr>
            <a:stCxn id="1259" idx="4"/>
            <a:endCxn id="1261" idx="0"/>
          </p:cNvCxnSpPr>
          <p:nvPr/>
        </p:nvCxnSpPr>
        <p:spPr>
          <a:xfrm flipH="1">
            <a:off x="5472587" y="2806902"/>
            <a:ext cx="1263000" cy="146400"/>
          </a:xfrm>
          <a:prstGeom prst="straightConnector1">
            <a:avLst/>
          </a:prstGeom>
          <a:noFill/>
          <a:ln cap="flat" cmpd="sng" w="9525">
            <a:solidFill>
              <a:srgbClr val="595959"/>
            </a:solidFill>
            <a:prstDash val="solid"/>
            <a:round/>
            <a:headEnd len="med" w="med" type="none"/>
            <a:tailEnd len="med" w="med" type="none"/>
          </a:ln>
        </p:spPr>
      </p:cxnSp>
      <p:cxnSp>
        <p:nvCxnSpPr>
          <p:cNvPr id="1283" name="Google Shape;1283;p96"/>
          <p:cNvCxnSpPr>
            <a:stCxn id="1259" idx="4"/>
            <a:endCxn id="1262" idx="0"/>
          </p:cNvCxnSpPr>
          <p:nvPr/>
        </p:nvCxnSpPr>
        <p:spPr>
          <a:xfrm flipH="1">
            <a:off x="6104087" y="2806902"/>
            <a:ext cx="631500" cy="146400"/>
          </a:xfrm>
          <a:prstGeom prst="straightConnector1">
            <a:avLst/>
          </a:prstGeom>
          <a:noFill/>
          <a:ln cap="flat" cmpd="sng" w="9525">
            <a:solidFill>
              <a:srgbClr val="595959"/>
            </a:solidFill>
            <a:prstDash val="solid"/>
            <a:round/>
            <a:headEnd len="med" w="med" type="none"/>
            <a:tailEnd len="med" w="med" type="none"/>
          </a:ln>
        </p:spPr>
      </p:cxnSp>
      <p:cxnSp>
        <p:nvCxnSpPr>
          <p:cNvPr id="1284" name="Google Shape;1284;p96"/>
          <p:cNvCxnSpPr>
            <a:stCxn id="1259" idx="4"/>
            <a:endCxn id="1263" idx="0"/>
          </p:cNvCxnSpPr>
          <p:nvPr/>
        </p:nvCxnSpPr>
        <p:spPr>
          <a:xfrm>
            <a:off x="6735587" y="2806902"/>
            <a:ext cx="0" cy="146400"/>
          </a:xfrm>
          <a:prstGeom prst="straightConnector1">
            <a:avLst/>
          </a:prstGeom>
          <a:noFill/>
          <a:ln cap="flat" cmpd="sng" w="9525">
            <a:solidFill>
              <a:srgbClr val="595959"/>
            </a:solidFill>
            <a:prstDash val="solid"/>
            <a:round/>
            <a:headEnd len="med" w="med" type="none"/>
            <a:tailEnd len="med" w="med" type="none"/>
          </a:ln>
        </p:spPr>
      </p:cxnSp>
      <p:cxnSp>
        <p:nvCxnSpPr>
          <p:cNvPr id="1285" name="Google Shape;1285;p96"/>
          <p:cNvCxnSpPr>
            <a:stCxn id="1259" idx="4"/>
            <a:endCxn id="1264" idx="0"/>
          </p:cNvCxnSpPr>
          <p:nvPr/>
        </p:nvCxnSpPr>
        <p:spPr>
          <a:xfrm>
            <a:off x="6735587" y="2806902"/>
            <a:ext cx="663000" cy="146400"/>
          </a:xfrm>
          <a:prstGeom prst="straightConnector1">
            <a:avLst/>
          </a:prstGeom>
          <a:noFill/>
          <a:ln cap="flat" cmpd="sng" w="9525">
            <a:solidFill>
              <a:srgbClr val="595959"/>
            </a:solidFill>
            <a:prstDash val="solid"/>
            <a:round/>
            <a:headEnd len="med" w="med" type="none"/>
            <a:tailEnd len="med" w="med" type="none"/>
          </a:ln>
        </p:spPr>
      </p:cxnSp>
      <p:cxnSp>
        <p:nvCxnSpPr>
          <p:cNvPr id="1286" name="Google Shape;1286;p96"/>
          <p:cNvCxnSpPr>
            <a:stCxn id="1260" idx="4"/>
            <a:endCxn id="1264" idx="0"/>
          </p:cNvCxnSpPr>
          <p:nvPr/>
        </p:nvCxnSpPr>
        <p:spPr>
          <a:xfrm>
            <a:off x="7398474" y="2806902"/>
            <a:ext cx="0" cy="146400"/>
          </a:xfrm>
          <a:prstGeom prst="straightConnector1">
            <a:avLst/>
          </a:prstGeom>
          <a:noFill/>
          <a:ln cap="flat" cmpd="sng" w="9525">
            <a:solidFill>
              <a:srgbClr val="595959"/>
            </a:solidFill>
            <a:prstDash val="solid"/>
            <a:round/>
            <a:headEnd len="med" w="med" type="none"/>
            <a:tailEnd len="med" w="med" type="none"/>
          </a:ln>
        </p:spPr>
      </p:cxnSp>
      <p:cxnSp>
        <p:nvCxnSpPr>
          <p:cNvPr id="1287" name="Google Shape;1287;p96"/>
          <p:cNvCxnSpPr>
            <a:stCxn id="1260" idx="4"/>
            <a:endCxn id="1263" idx="0"/>
          </p:cNvCxnSpPr>
          <p:nvPr/>
        </p:nvCxnSpPr>
        <p:spPr>
          <a:xfrm flipH="1">
            <a:off x="6735474" y="2806902"/>
            <a:ext cx="663000" cy="146400"/>
          </a:xfrm>
          <a:prstGeom prst="straightConnector1">
            <a:avLst/>
          </a:prstGeom>
          <a:noFill/>
          <a:ln cap="flat" cmpd="sng" w="9525">
            <a:solidFill>
              <a:srgbClr val="595959"/>
            </a:solidFill>
            <a:prstDash val="solid"/>
            <a:round/>
            <a:headEnd len="med" w="med" type="none"/>
            <a:tailEnd len="med" w="med" type="none"/>
          </a:ln>
        </p:spPr>
      </p:cxnSp>
      <p:cxnSp>
        <p:nvCxnSpPr>
          <p:cNvPr id="1288" name="Google Shape;1288;p96"/>
          <p:cNvCxnSpPr>
            <a:stCxn id="1260" idx="4"/>
            <a:endCxn id="1262" idx="0"/>
          </p:cNvCxnSpPr>
          <p:nvPr/>
        </p:nvCxnSpPr>
        <p:spPr>
          <a:xfrm flipH="1">
            <a:off x="6104274" y="2806902"/>
            <a:ext cx="1294200" cy="146400"/>
          </a:xfrm>
          <a:prstGeom prst="straightConnector1">
            <a:avLst/>
          </a:prstGeom>
          <a:noFill/>
          <a:ln cap="flat" cmpd="sng" w="9525">
            <a:solidFill>
              <a:srgbClr val="595959"/>
            </a:solidFill>
            <a:prstDash val="solid"/>
            <a:round/>
            <a:headEnd len="med" w="med" type="none"/>
            <a:tailEnd len="med" w="med" type="none"/>
          </a:ln>
        </p:spPr>
      </p:cxnSp>
      <p:cxnSp>
        <p:nvCxnSpPr>
          <p:cNvPr id="1289" name="Google Shape;1289;p96"/>
          <p:cNvCxnSpPr>
            <a:stCxn id="1260" idx="4"/>
            <a:endCxn id="1261" idx="0"/>
          </p:cNvCxnSpPr>
          <p:nvPr/>
        </p:nvCxnSpPr>
        <p:spPr>
          <a:xfrm flipH="1">
            <a:off x="5472774" y="2806902"/>
            <a:ext cx="1925700" cy="146400"/>
          </a:xfrm>
          <a:prstGeom prst="straightConnector1">
            <a:avLst/>
          </a:prstGeom>
          <a:noFill/>
          <a:ln cap="flat" cmpd="sng" w="9525">
            <a:solidFill>
              <a:srgbClr val="595959"/>
            </a:solidFill>
            <a:prstDash val="solid"/>
            <a:round/>
            <a:headEnd len="med" w="med" type="none"/>
            <a:tailEnd len="med" w="med" type="none"/>
          </a:ln>
        </p:spPr>
      </p:cxnSp>
      <p:cxnSp>
        <p:nvCxnSpPr>
          <p:cNvPr id="1290" name="Google Shape;1290;p96"/>
          <p:cNvCxnSpPr>
            <a:stCxn id="1261" idx="4"/>
            <a:endCxn id="1265" idx="0"/>
          </p:cNvCxnSpPr>
          <p:nvPr/>
        </p:nvCxnSpPr>
        <p:spPr>
          <a:xfrm>
            <a:off x="5472725" y="3487140"/>
            <a:ext cx="631500" cy="146400"/>
          </a:xfrm>
          <a:prstGeom prst="straightConnector1">
            <a:avLst/>
          </a:prstGeom>
          <a:noFill/>
          <a:ln cap="flat" cmpd="sng" w="9525">
            <a:solidFill>
              <a:srgbClr val="595959"/>
            </a:solidFill>
            <a:prstDash val="solid"/>
            <a:round/>
            <a:headEnd len="med" w="med" type="none"/>
            <a:tailEnd len="med" w="med" type="none"/>
          </a:ln>
        </p:spPr>
      </p:cxnSp>
      <p:cxnSp>
        <p:nvCxnSpPr>
          <p:cNvPr id="1291" name="Google Shape;1291;p96"/>
          <p:cNvCxnSpPr>
            <a:stCxn id="1262" idx="4"/>
            <a:endCxn id="1266" idx="0"/>
          </p:cNvCxnSpPr>
          <p:nvPr/>
        </p:nvCxnSpPr>
        <p:spPr>
          <a:xfrm>
            <a:off x="6104162" y="3487140"/>
            <a:ext cx="647700" cy="146400"/>
          </a:xfrm>
          <a:prstGeom prst="straightConnector1">
            <a:avLst/>
          </a:prstGeom>
          <a:noFill/>
          <a:ln cap="flat" cmpd="sng" w="9525">
            <a:solidFill>
              <a:srgbClr val="595959"/>
            </a:solidFill>
            <a:prstDash val="solid"/>
            <a:round/>
            <a:headEnd len="med" w="med" type="none"/>
            <a:tailEnd len="med" w="med" type="none"/>
          </a:ln>
        </p:spPr>
      </p:cxnSp>
      <p:cxnSp>
        <p:nvCxnSpPr>
          <p:cNvPr id="1292" name="Google Shape;1292;p96"/>
          <p:cNvCxnSpPr>
            <a:stCxn id="1261" idx="4"/>
            <a:endCxn id="1266" idx="0"/>
          </p:cNvCxnSpPr>
          <p:nvPr/>
        </p:nvCxnSpPr>
        <p:spPr>
          <a:xfrm>
            <a:off x="5472725" y="3487140"/>
            <a:ext cx="1279200" cy="146400"/>
          </a:xfrm>
          <a:prstGeom prst="straightConnector1">
            <a:avLst/>
          </a:prstGeom>
          <a:noFill/>
          <a:ln cap="flat" cmpd="sng" w="9525">
            <a:solidFill>
              <a:srgbClr val="595959"/>
            </a:solidFill>
            <a:prstDash val="solid"/>
            <a:round/>
            <a:headEnd len="med" w="med" type="none"/>
            <a:tailEnd len="med" w="med" type="none"/>
          </a:ln>
        </p:spPr>
      </p:cxnSp>
      <p:cxnSp>
        <p:nvCxnSpPr>
          <p:cNvPr id="1293" name="Google Shape;1293;p96"/>
          <p:cNvCxnSpPr>
            <a:endCxn id="1265" idx="0"/>
          </p:cNvCxnSpPr>
          <p:nvPr/>
        </p:nvCxnSpPr>
        <p:spPr>
          <a:xfrm>
            <a:off x="6104150" y="3487277"/>
            <a:ext cx="0" cy="146400"/>
          </a:xfrm>
          <a:prstGeom prst="straightConnector1">
            <a:avLst/>
          </a:prstGeom>
          <a:noFill/>
          <a:ln cap="flat" cmpd="sng" w="9525">
            <a:solidFill>
              <a:srgbClr val="595959"/>
            </a:solidFill>
            <a:prstDash val="solid"/>
            <a:round/>
            <a:headEnd len="med" w="med" type="none"/>
            <a:tailEnd len="med" w="med" type="none"/>
          </a:ln>
        </p:spPr>
      </p:cxnSp>
      <p:cxnSp>
        <p:nvCxnSpPr>
          <p:cNvPr id="1294" name="Google Shape;1294;p96"/>
          <p:cNvCxnSpPr>
            <a:stCxn id="1263" idx="4"/>
            <a:endCxn id="1265" idx="0"/>
          </p:cNvCxnSpPr>
          <p:nvPr/>
        </p:nvCxnSpPr>
        <p:spPr>
          <a:xfrm flipH="1">
            <a:off x="6104087" y="3487140"/>
            <a:ext cx="631500" cy="146400"/>
          </a:xfrm>
          <a:prstGeom prst="straightConnector1">
            <a:avLst/>
          </a:prstGeom>
          <a:noFill/>
          <a:ln cap="flat" cmpd="sng" w="9525">
            <a:solidFill>
              <a:srgbClr val="595959"/>
            </a:solidFill>
            <a:prstDash val="solid"/>
            <a:round/>
            <a:headEnd len="med" w="med" type="none"/>
            <a:tailEnd len="med" w="med" type="none"/>
          </a:ln>
        </p:spPr>
      </p:cxnSp>
      <p:cxnSp>
        <p:nvCxnSpPr>
          <p:cNvPr id="1295" name="Google Shape;1295;p96"/>
          <p:cNvCxnSpPr>
            <a:stCxn id="1266" idx="0"/>
            <a:endCxn id="1266" idx="0"/>
          </p:cNvCxnSpPr>
          <p:nvPr/>
        </p:nvCxnSpPr>
        <p:spPr>
          <a:xfrm>
            <a:off x="6751862" y="3633677"/>
            <a:ext cx="0" cy="0"/>
          </a:xfrm>
          <a:prstGeom prst="straightConnector1">
            <a:avLst/>
          </a:prstGeom>
          <a:noFill/>
          <a:ln cap="flat" cmpd="sng" w="9525">
            <a:solidFill>
              <a:srgbClr val="595959"/>
            </a:solidFill>
            <a:prstDash val="solid"/>
            <a:round/>
            <a:headEnd len="med" w="med" type="none"/>
            <a:tailEnd len="med" w="med" type="none"/>
          </a:ln>
        </p:spPr>
      </p:cxnSp>
      <p:cxnSp>
        <p:nvCxnSpPr>
          <p:cNvPr id="1296" name="Google Shape;1296;p96"/>
          <p:cNvCxnSpPr>
            <a:endCxn id="1266" idx="0"/>
          </p:cNvCxnSpPr>
          <p:nvPr/>
        </p:nvCxnSpPr>
        <p:spPr>
          <a:xfrm>
            <a:off x="6735662" y="3487277"/>
            <a:ext cx="16200" cy="146400"/>
          </a:xfrm>
          <a:prstGeom prst="straightConnector1">
            <a:avLst/>
          </a:prstGeom>
          <a:noFill/>
          <a:ln cap="flat" cmpd="sng" w="9525">
            <a:solidFill>
              <a:srgbClr val="595959"/>
            </a:solidFill>
            <a:prstDash val="solid"/>
            <a:round/>
            <a:headEnd len="med" w="med" type="none"/>
            <a:tailEnd len="med" w="med" type="none"/>
          </a:ln>
        </p:spPr>
      </p:cxnSp>
      <p:cxnSp>
        <p:nvCxnSpPr>
          <p:cNvPr id="1297" name="Google Shape;1297;p96"/>
          <p:cNvCxnSpPr>
            <a:stCxn id="1264" idx="4"/>
            <a:endCxn id="1266" idx="0"/>
          </p:cNvCxnSpPr>
          <p:nvPr/>
        </p:nvCxnSpPr>
        <p:spPr>
          <a:xfrm flipH="1">
            <a:off x="6751974" y="3487140"/>
            <a:ext cx="646500" cy="146400"/>
          </a:xfrm>
          <a:prstGeom prst="straightConnector1">
            <a:avLst/>
          </a:prstGeom>
          <a:noFill/>
          <a:ln cap="flat" cmpd="sng" w="9525">
            <a:solidFill>
              <a:srgbClr val="595959"/>
            </a:solidFill>
            <a:prstDash val="solid"/>
            <a:round/>
            <a:headEnd len="med" w="med" type="none"/>
            <a:tailEnd len="med" w="med" type="none"/>
          </a:ln>
        </p:spPr>
      </p:cxnSp>
      <p:cxnSp>
        <p:nvCxnSpPr>
          <p:cNvPr id="1298" name="Google Shape;1298;p96"/>
          <p:cNvCxnSpPr>
            <a:stCxn id="1264" idx="4"/>
            <a:endCxn id="1265" idx="0"/>
          </p:cNvCxnSpPr>
          <p:nvPr/>
        </p:nvCxnSpPr>
        <p:spPr>
          <a:xfrm flipH="1">
            <a:off x="6104274" y="3487140"/>
            <a:ext cx="1294200" cy="146400"/>
          </a:xfrm>
          <a:prstGeom prst="straightConnector1">
            <a:avLst/>
          </a:prstGeom>
          <a:noFill/>
          <a:ln cap="flat" cmpd="sng" w="9525">
            <a:solidFill>
              <a:srgbClr val="595959"/>
            </a:solidFill>
            <a:prstDash val="solid"/>
            <a:round/>
            <a:headEnd len="med" w="med" type="none"/>
            <a:tailEnd len="med" w="med" type="none"/>
          </a:ln>
        </p:spPr>
      </p:cxnSp>
      <p:cxnSp>
        <p:nvCxnSpPr>
          <p:cNvPr id="1299" name="Google Shape;1299;p96"/>
          <p:cNvCxnSpPr>
            <a:stCxn id="1265" idx="4"/>
            <a:endCxn id="1268" idx="0"/>
          </p:cNvCxnSpPr>
          <p:nvPr/>
        </p:nvCxnSpPr>
        <p:spPr>
          <a:xfrm>
            <a:off x="6104150" y="4167377"/>
            <a:ext cx="324000" cy="256200"/>
          </a:xfrm>
          <a:prstGeom prst="straightConnector1">
            <a:avLst/>
          </a:prstGeom>
          <a:noFill/>
          <a:ln cap="flat" cmpd="sng" w="9525">
            <a:solidFill>
              <a:srgbClr val="595959"/>
            </a:solidFill>
            <a:prstDash val="solid"/>
            <a:round/>
            <a:headEnd len="med" w="med" type="none"/>
            <a:tailEnd len="med" w="med" type="none"/>
          </a:ln>
        </p:spPr>
      </p:cxnSp>
      <p:cxnSp>
        <p:nvCxnSpPr>
          <p:cNvPr id="1300" name="Google Shape;1300;p96"/>
          <p:cNvCxnSpPr>
            <a:stCxn id="1266" idx="4"/>
            <a:endCxn id="1268" idx="0"/>
          </p:cNvCxnSpPr>
          <p:nvPr/>
        </p:nvCxnSpPr>
        <p:spPr>
          <a:xfrm flipH="1">
            <a:off x="6427862" y="4167377"/>
            <a:ext cx="324000" cy="2562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